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5" r:id="rId1"/>
    <p:sldMasterId id="2147483712" r:id="rId2"/>
    <p:sldMasterId id="2147483715" r:id="rId3"/>
  </p:sldMasterIdLst>
  <p:notesMasterIdLst>
    <p:notesMasterId r:id="rId41"/>
  </p:notesMasterIdLst>
  <p:sldIdLst>
    <p:sldId id="313" r:id="rId4"/>
    <p:sldId id="314" r:id="rId5"/>
    <p:sldId id="315" r:id="rId6"/>
    <p:sldId id="316" r:id="rId7"/>
    <p:sldId id="277" r:id="rId8"/>
    <p:sldId id="386" r:id="rId9"/>
    <p:sldId id="278" r:id="rId10"/>
    <p:sldId id="279" r:id="rId11"/>
    <p:sldId id="280" r:id="rId12"/>
    <p:sldId id="281" r:id="rId13"/>
    <p:sldId id="282" r:id="rId14"/>
    <p:sldId id="388" r:id="rId15"/>
    <p:sldId id="283" r:id="rId16"/>
    <p:sldId id="284" r:id="rId17"/>
    <p:sldId id="389" r:id="rId18"/>
    <p:sldId id="390" r:id="rId19"/>
    <p:sldId id="285" r:id="rId20"/>
    <p:sldId id="391" r:id="rId21"/>
    <p:sldId id="286" r:id="rId22"/>
    <p:sldId id="311" r:id="rId23"/>
    <p:sldId id="392" r:id="rId24"/>
    <p:sldId id="289" r:id="rId25"/>
    <p:sldId id="309" r:id="rId26"/>
    <p:sldId id="320" r:id="rId27"/>
    <p:sldId id="321" r:id="rId28"/>
    <p:sldId id="290" r:id="rId29"/>
    <p:sldId id="291" r:id="rId30"/>
    <p:sldId id="292" r:id="rId31"/>
    <p:sldId id="293" r:id="rId32"/>
    <p:sldId id="301" r:id="rId33"/>
    <p:sldId id="294" r:id="rId34"/>
    <p:sldId id="387" r:id="rId35"/>
    <p:sldId id="310" r:id="rId36"/>
    <p:sldId id="322" r:id="rId37"/>
    <p:sldId id="317" r:id="rId38"/>
    <p:sldId id="318" r:id="rId39"/>
    <p:sldId id="319" r:id="rId40"/>
  </p:sldIdLst>
  <p:sldSz cx="9144000" cy="5143500" type="screen16x9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E1E1E"/>
    <a:srgbClr val="0000FF"/>
    <a:srgbClr val="FF0000"/>
    <a:srgbClr val="FF99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29" autoAdjust="0"/>
  </p:normalViewPr>
  <p:slideViewPr>
    <p:cSldViewPr snapToObjects="1">
      <p:cViewPr varScale="1">
        <p:scale>
          <a:sx n="113" d="100"/>
          <a:sy n="113" d="100"/>
        </p:scale>
        <p:origin x="108" y="4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63FA895-FDAD-4754-B94F-19C6A070BB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5221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44FD94C-5FEA-41E7-8784-DCAA495F71ED}" type="slidenum">
              <a:rPr lang="fr-FR" smtClean="0"/>
              <a:pPr eaLnBrk="1" hangingPunct="1"/>
              <a:t>2</a:t>
            </a:fld>
            <a:endParaRPr lang="fr-FR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ECC62DB-4F99-4261-ABCD-5D241B972804}" type="slidenum">
              <a:rPr lang="fr-FR" smtClean="0"/>
              <a:pPr eaLnBrk="1" hangingPunct="1"/>
              <a:t>31</a:t>
            </a:fld>
            <a:endParaRPr lang="fr-FR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46" y="797290"/>
            <a:ext cx="9142854" cy="19054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4683917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/>
          <a:lstStyle>
            <a:lvl1pPr marL="0" indent="0" algn="ctr">
              <a:buFontTx/>
              <a:buNone/>
              <a:defRPr i="0">
                <a:solidFill>
                  <a:schemeClr val="accent1"/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 lIns="91440" tIns="45720" rIns="91440" bIns="45720" anchor="ctr"/>
          <a:lstStyle>
            <a:lvl1pPr algn="r"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E29B179D-BDEF-4DE9-AA51-2946C12E89D1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362200" y="800100"/>
            <a:ext cx="6096000" cy="1902619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301073" y="804795"/>
            <a:ext cx="1761201" cy="1897923"/>
            <a:chOff x="301073" y="804795"/>
            <a:chExt cx="1761201" cy="1897923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1073" y="804795"/>
              <a:ext cx="1761201" cy="640437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4770" y="1467382"/>
              <a:ext cx="693806" cy="320218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3998" y="1809749"/>
              <a:ext cx="895351" cy="892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344230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597316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2872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400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5630055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72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2872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6400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6400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9893914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3669330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209980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65737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idx="12"/>
          </p:nvPr>
        </p:nvSpPr>
        <p:spPr bwMode="auto">
          <a:xfrm>
            <a:off x="4599600" y="165735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contenu 7"/>
          <p:cNvSpPr>
            <a:spLocks noGrp="1" noChangeArrowheads="1"/>
          </p:cNvSpPr>
          <p:nvPr>
            <p:ph idx="13" hasCustomPrompt="1"/>
          </p:nvPr>
        </p:nvSpPr>
        <p:spPr bwMode="auto">
          <a:xfrm>
            <a:off x="152400" y="1085870"/>
            <a:ext cx="8839200" cy="57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099139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1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3363550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4800" y="1085850"/>
            <a:ext cx="6706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72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</p:sldLayoutIdLst>
  <p:transition>
    <p:wipe/>
  </p:transition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11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11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30/01/2023</a:t>
            </a:fld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  <p:sp>
        <p:nvSpPr>
          <p:cNvPr id="29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9468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</p:sldLayoutIdLst>
  <p:transition>
    <p:wipe/>
  </p:transition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23900" indent="-26670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100000"/>
        <a:buFont typeface="+mj-lt"/>
        <a:buAutoNum type="alphaUcPeriod"/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7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30/01/2023</a:t>
            </a:fld>
            <a:endParaRPr lang="fr-FR" dirty="0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35821"/>
      </p:ext>
    </p:extLst>
  </p:cSld>
  <p:clrMap bg1="dk1" tx1="lt1" bg2="dk2" tx2="lt2" accent1="accent1" accent2="accent2" accent3="accent3" accent4="accent4" accent5="accent5" accent6="accent6" hlink="hlink" folHlink="folHlink"/>
  <p:transition>
    <p:wipe/>
  </p:transition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5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0.png"/><Relationship Id="rId3" Type="http://schemas.microsoft.com/office/2007/relationships/media" Target="../media/media7.mp3"/><Relationship Id="rId7" Type="http://schemas.openxmlformats.org/officeDocument/2006/relationships/image" Target="../media/image5.png"/><Relationship Id="rId12" Type="http://schemas.openxmlformats.org/officeDocument/2006/relationships/slide" Target="slide2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11" Type="http://schemas.openxmlformats.org/officeDocument/2006/relationships/image" Target="../media/image25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24.png"/><Relationship Id="rId4" Type="http://schemas.openxmlformats.org/officeDocument/2006/relationships/audio" Target="../media/media7.mp3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4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1.png"/><Relationship Id="rId4" Type="http://schemas.openxmlformats.org/officeDocument/2006/relationships/hyperlink" Target="Chap8_Ex1.sln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50.png"/><Relationship Id="rId3" Type="http://schemas.microsoft.com/office/2007/relationships/media" Target="../media/media7.mp3"/><Relationship Id="rId7" Type="http://schemas.openxmlformats.org/officeDocument/2006/relationships/image" Target="../media/image5.png"/><Relationship Id="rId12" Type="http://schemas.openxmlformats.org/officeDocument/2006/relationships/slide" Target="slide3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24.png"/><Relationship Id="rId4" Type="http://schemas.openxmlformats.org/officeDocument/2006/relationships/audio" Target="../media/media7.mp3"/><Relationship Id="rId9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4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out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8318" y="23280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7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10</a:t>
            </a:fld>
            <a:endParaRPr lang="fr-FR" dirty="0"/>
          </a:p>
        </p:txBody>
      </p:sp>
      <p:sp>
        <p:nvSpPr>
          <p:cNvPr id="64" name="Espace réservé du texte 3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Définition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Opérateurs unaires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Opérateurs binaires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Opérateurs spéciaux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62200" y="1085851"/>
            <a:ext cx="6705600" cy="3855243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0" name="Group 106"/>
          <p:cNvGrpSpPr>
            <a:grpSpLocks/>
          </p:cNvGrpSpPr>
          <p:nvPr/>
        </p:nvGrpSpPr>
        <p:grpSpPr bwMode="auto">
          <a:xfrm>
            <a:off x="2362200" y="4518422"/>
            <a:ext cx="6705600" cy="422672"/>
            <a:chOff x="48" y="3795"/>
            <a:chExt cx="5664" cy="355"/>
          </a:xfrm>
          <a:noFill/>
        </p:grpSpPr>
        <p:sp>
          <p:nvSpPr>
            <p:cNvPr id="28690" name="Rectangle 53"/>
            <p:cNvSpPr>
              <a:spLocks noChangeArrowheads="1"/>
            </p:cNvSpPr>
            <p:nvPr/>
          </p:nvSpPr>
          <p:spPr bwMode="auto">
            <a:xfrm>
              <a:off x="1968" y="3795"/>
              <a:ext cx="3744" cy="355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nn-NO" sz="1200" b="1" dirty="0">
                  <a:solidFill>
                    <a:srgbClr val="569CD6"/>
                  </a:solidFill>
                  <a:latin typeface="consolas" panose="020B0609020204030204" pitchFamily="49" charset="0"/>
                </a:rPr>
                <a:t>for</a:t>
              </a:r>
              <a:r>
                <a:rPr lang="nn-NO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(</a:t>
              </a:r>
              <a:r>
                <a:rPr lang="nn-NO" sz="1200" b="1" dirty="0">
                  <a:solidFill>
                    <a:srgbClr val="569CD6"/>
                  </a:solidFill>
                  <a:latin typeface="consolas" panose="020B0609020204030204" pitchFamily="49" charset="0"/>
                </a:rPr>
                <a:t>int</a:t>
              </a:r>
              <a:r>
                <a:rPr lang="nn-NO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i=</a:t>
              </a:r>
              <a:r>
                <a:rPr lang="nn-NO" sz="1200" b="1" dirty="0">
                  <a:solidFill>
                    <a:srgbClr val="B8D7A3"/>
                  </a:solidFill>
                  <a:latin typeface="consolas" panose="020B0609020204030204" pitchFamily="49" charset="0"/>
                </a:rPr>
                <a:t>7</a:t>
              </a:r>
              <a:r>
                <a:rPr lang="nn-NO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; i&gt;=</a:t>
              </a:r>
              <a:r>
                <a:rPr lang="nn-NO" sz="1200" b="1" dirty="0">
                  <a:solidFill>
                    <a:srgbClr val="B8D7A3"/>
                  </a:solidFill>
                  <a:latin typeface="consolas" panose="020B0609020204030204" pitchFamily="49" charset="0"/>
                </a:rPr>
                <a:t>0</a:t>
              </a:r>
              <a:r>
                <a:rPr lang="nn-NO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; --i)</a:t>
              </a:r>
              <a:endParaRPr lang="fr-FR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691" name="Rectangle 22"/>
            <p:cNvSpPr>
              <a:spLocks noChangeArrowheads="1"/>
            </p:cNvSpPr>
            <p:nvPr/>
          </p:nvSpPr>
          <p:spPr bwMode="auto">
            <a:xfrm>
              <a:off x="768" y="3795"/>
              <a:ext cx="1200" cy="355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200" dirty="0" err="1">
                  <a:latin typeface="Calibri" pitchFamily="34" charset="0"/>
                  <a:cs typeface="Calibri" pitchFamily="34" charset="0"/>
                </a:rPr>
                <a:t>Prédécrementation</a:t>
              </a:r>
              <a:endParaRPr lang="fr-FR" sz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8692" name="Rectangle 21"/>
            <p:cNvSpPr>
              <a:spLocks noChangeArrowheads="1"/>
            </p:cNvSpPr>
            <p:nvPr/>
          </p:nvSpPr>
          <p:spPr bwMode="auto">
            <a:xfrm>
              <a:off x="48" y="3795"/>
              <a:ext cx="720" cy="355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--</a:t>
              </a:r>
            </a:p>
          </p:txBody>
        </p:sp>
        <p:sp>
          <p:nvSpPr>
            <p:cNvPr id="28693" name="Line 32"/>
            <p:cNvSpPr>
              <a:spLocks noChangeShapeType="1"/>
            </p:cNvSpPr>
            <p:nvPr/>
          </p:nvSpPr>
          <p:spPr bwMode="auto">
            <a:xfrm>
              <a:off x="48" y="4150"/>
              <a:ext cx="5664" cy="0"/>
            </a:xfrm>
            <a:prstGeom prst="line">
              <a:avLst/>
            </a:prstGeom>
            <a:solidFill>
              <a:schemeClr val="bg1"/>
            </a:solidFill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36000" rIns="36000"/>
            <a:lstStyle/>
            <a:p>
              <a:endParaRPr lang="fr-FR" sz="1400"/>
            </a:p>
          </p:txBody>
        </p:sp>
      </p:grpSp>
      <p:grpSp>
        <p:nvGrpSpPr>
          <p:cNvPr id="9" name="Group 105"/>
          <p:cNvGrpSpPr>
            <a:grpSpLocks/>
          </p:cNvGrpSpPr>
          <p:nvPr/>
        </p:nvGrpSpPr>
        <p:grpSpPr bwMode="auto">
          <a:xfrm>
            <a:off x="2362200" y="4104085"/>
            <a:ext cx="6705600" cy="414338"/>
            <a:chOff x="48" y="3447"/>
            <a:chExt cx="5664" cy="348"/>
          </a:xfrm>
          <a:noFill/>
        </p:grpSpPr>
        <p:sp>
          <p:nvSpPr>
            <p:cNvPr id="28694" name="Rectangle 51"/>
            <p:cNvSpPr>
              <a:spLocks noChangeArrowheads="1"/>
            </p:cNvSpPr>
            <p:nvPr/>
          </p:nvSpPr>
          <p:spPr bwMode="auto">
            <a:xfrm>
              <a:off x="1968" y="3447"/>
              <a:ext cx="3744" cy="348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pt-BR" sz="1200" b="1" dirty="0">
                  <a:solidFill>
                    <a:srgbClr val="569CD6"/>
                  </a:solidFill>
                  <a:latin typeface="consolas" panose="020B0609020204030204" pitchFamily="49" charset="0"/>
                </a:rPr>
                <a:t>int</a:t>
              </a:r>
              <a:r>
                <a:rPr lang="pt-B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a=</a:t>
              </a:r>
              <a:r>
                <a:rPr lang="pt-BR" sz="1200" b="1" dirty="0">
                  <a:solidFill>
                    <a:srgbClr val="B8D7A3"/>
                  </a:solidFill>
                  <a:latin typeface="consolas" panose="020B0609020204030204" pitchFamily="49" charset="0"/>
                </a:rPr>
                <a:t>4</a:t>
              </a:r>
              <a:r>
                <a:rPr lang="pt-B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; a = -a; </a:t>
              </a:r>
              <a:r>
                <a:rPr lang="pt-BR" sz="1200" b="1" i="1" dirty="0">
                  <a:solidFill>
                    <a:srgbClr val="57A64A"/>
                  </a:solidFill>
                  <a:latin typeface="consolas" panose="020B0609020204030204" pitchFamily="49" charset="0"/>
                </a:rPr>
                <a:t>//a vaut -4</a:t>
              </a:r>
              <a:endParaRPr lang="fr-FR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695" name="Rectangle 20"/>
            <p:cNvSpPr>
              <a:spLocks noChangeArrowheads="1"/>
            </p:cNvSpPr>
            <p:nvPr/>
          </p:nvSpPr>
          <p:spPr bwMode="auto">
            <a:xfrm>
              <a:off x="768" y="3447"/>
              <a:ext cx="1200" cy="348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200" dirty="0">
                  <a:latin typeface="Calibri" pitchFamily="34" charset="0"/>
                  <a:cs typeface="Calibri" pitchFamily="34" charset="0"/>
                </a:rPr>
                <a:t>Opposition</a:t>
              </a:r>
            </a:p>
          </p:txBody>
        </p:sp>
        <p:sp>
          <p:nvSpPr>
            <p:cNvPr id="28696" name="Rectangle 19"/>
            <p:cNvSpPr>
              <a:spLocks noChangeArrowheads="1"/>
            </p:cNvSpPr>
            <p:nvPr/>
          </p:nvSpPr>
          <p:spPr bwMode="auto">
            <a:xfrm>
              <a:off x="48" y="3447"/>
              <a:ext cx="720" cy="348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-</a:t>
              </a:r>
            </a:p>
          </p:txBody>
        </p:sp>
        <p:sp>
          <p:nvSpPr>
            <p:cNvPr id="28697" name="Line 31"/>
            <p:cNvSpPr>
              <a:spLocks noChangeShapeType="1"/>
            </p:cNvSpPr>
            <p:nvPr/>
          </p:nvSpPr>
          <p:spPr bwMode="auto">
            <a:xfrm>
              <a:off x="48" y="3795"/>
              <a:ext cx="5664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36000" rIns="36000"/>
            <a:lstStyle/>
            <a:p>
              <a:endParaRPr lang="fr-FR" sz="1400"/>
            </a:p>
          </p:txBody>
        </p:sp>
      </p:grpSp>
      <p:grpSp>
        <p:nvGrpSpPr>
          <p:cNvPr id="8" name="Group 104"/>
          <p:cNvGrpSpPr>
            <a:grpSpLocks/>
          </p:cNvGrpSpPr>
          <p:nvPr/>
        </p:nvGrpSpPr>
        <p:grpSpPr bwMode="auto">
          <a:xfrm>
            <a:off x="2362200" y="3682604"/>
            <a:ext cx="6705600" cy="421481"/>
            <a:chOff x="48" y="3093"/>
            <a:chExt cx="5664" cy="354"/>
          </a:xfrm>
          <a:noFill/>
        </p:grpSpPr>
        <p:sp>
          <p:nvSpPr>
            <p:cNvPr id="28698" name="Rectangle 49"/>
            <p:cNvSpPr>
              <a:spLocks noChangeArrowheads="1"/>
            </p:cNvSpPr>
            <p:nvPr/>
          </p:nvSpPr>
          <p:spPr bwMode="auto">
            <a:xfrm>
              <a:off x="1968" y="3093"/>
              <a:ext cx="3744" cy="354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200" b="1" dirty="0">
                  <a:solidFill>
                    <a:srgbClr val="569CD6"/>
                  </a:solidFill>
                  <a:latin typeface="consolas" panose="020B0609020204030204" pitchFamily="49" charset="0"/>
                </a:rPr>
                <a:t>for</a:t>
              </a:r>
              <a:r>
                <a:rPr lang="fr-F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(</a:t>
              </a:r>
              <a:r>
                <a:rPr lang="fr-FR" sz="1200" b="1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int</a:t>
              </a:r>
              <a:r>
                <a:rPr lang="fr-F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i=</a:t>
              </a:r>
              <a:r>
                <a:rPr lang="fr-FR" sz="1200" b="1" dirty="0">
                  <a:solidFill>
                    <a:srgbClr val="B8D7A3"/>
                  </a:solidFill>
                  <a:latin typeface="consolas" panose="020B0609020204030204" pitchFamily="49" charset="0"/>
                </a:rPr>
                <a:t>0</a:t>
              </a:r>
              <a:r>
                <a:rPr lang="fr-F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; i&lt;</a:t>
              </a:r>
              <a:r>
                <a:rPr lang="fr-FR" sz="1200" b="1" dirty="0">
                  <a:solidFill>
                    <a:srgbClr val="B8D7A3"/>
                  </a:solidFill>
                  <a:latin typeface="consolas" panose="020B0609020204030204" pitchFamily="49" charset="0"/>
                </a:rPr>
                <a:t>8</a:t>
              </a:r>
              <a:r>
                <a:rPr lang="fr-F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; ++i)</a:t>
              </a:r>
              <a:endParaRPr lang="fr-FR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699" name="Rectangle 18"/>
            <p:cNvSpPr>
              <a:spLocks noChangeArrowheads="1"/>
            </p:cNvSpPr>
            <p:nvPr/>
          </p:nvSpPr>
          <p:spPr bwMode="auto">
            <a:xfrm>
              <a:off x="768" y="3093"/>
              <a:ext cx="1200" cy="354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200" dirty="0" err="1">
                  <a:latin typeface="Calibri" pitchFamily="34" charset="0"/>
                  <a:cs typeface="Calibri" pitchFamily="34" charset="0"/>
                </a:rPr>
                <a:t>Préincrémentation</a:t>
              </a:r>
              <a:endParaRPr lang="fr-FR" sz="12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8700" name="Rectangle 17"/>
            <p:cNvSpPr>
              <a:spLocks noChangeArrowheads="1"/>
            </p:cNvSpPr>
            <p:nvPr/>
          </p:nvSpPr>
          <p:spPr bwMode="auto">
            <a:xfrm>
              <a:off x="48" y="3093"/>
              <a:ext cx="720" cy="354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++</a:t>
              </a:r>
            </a:p>
          </p:txBody>
        </p:sp>
        <p:sp>
          <p:nvSpPr>
            <p:cNvPr id="28701" name="Line 30"/>
            <p:cNvSpPr>
              <a:spLocks noChangeShapeType="1"/>
            </p:cNvSpPr>
            <p:nvPr/>
          </p:nvSpPr>
          <p:spPr bwMode="auto">
            <a:xfrm>
              <a:off x="48" y="3447"/>
              <a:ext cx="5664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36000" rIns="36000"/>
            <a:lstStyle/>
            <a:p>
              <a:endParaRPr lang="fr-FR" sz="1400"/>
            </a:p>
          </p:txBody>
        </p:sp>
      </p:grpSp>
      <p:grpSp>
        <p:nvGrpSpPr>
          <p:cNvPr id="7" name="Group 103"/>
          <p:cNvGrpSpPr>
            <a:grpSpLocks/>
          </p:cNvGrpSpPr>
          <p:nvPr/>
        </p:nvGrpSpPr>
        <p:grpSpPr bwMode="auto">
          <a:xfrm>
            <a:off x="2362200" y="3269457"/>
            <a:ext cx="6705600" cy="413147"/>
            <a:chOff x="48" y="2746"/>
            <a:chExt cx="5664" cy="347"/>
          </a:xfrm>
          <a:noFill/>
        </p:grpSpPr>
        <p:sp>
          <p:nvSpPr>
            <p:cNvPr id="28702" name="Rectangle 47"/>
            <p:cNvSpPr>
              <a:spLocks noChangeArrowheads="1"/>
            </p:cNvSpPr>
            <p:nvPr/>
          </p:nvSpPr>
          <p:spPr bwMode="auto">
            <a:xfrm>
              <a:off x="1968" y="2746"/>
              <a:ext cx="3744" cy="347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 w="28575">
              <a:noFill/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200" b="1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int</a:t>
              </a:r>
              <a:r>
                <a:rPr lang="fr-F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a=</a:t>
              </a:r>
              <a:r>
                <a:rPr lang="fr-FR" sz="1200" b="1" dirty="0">
                  <a:solidFill>
                    <a:srgbClr val="B8D7A3"/>
                  </a:solidFill>
                  <a:latin typeface="consolas" panose="020B0609020204030204" pitchFamily="49" charset="0"/>
                </a:rPr>
                <a:t>4</a:t>
              </a:r>
              <a:r>
                <a:rPr lang="fr-F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; a = +a; </a:t>
              </a:r>
              <a:r>
                <a:rPr lang="fr-FR" sz="1200" b="1" i="1" dirty="0">
                  <a:solidFill>
                    <a:srgbClr val="57A64A"/>
                  </a:solidFill>
                  <a:latin typeface="consolas" panose="020B0609020204030204" pitchFamily="49" charset="0"/>
                </a:rPr>
                <a:t>//Ne change pas la valeur de a</a:t>
              </a:r>
              <a:endParaRPr lang="fr-FR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703" name="Rectangle 16"/>
            <p:cNvSpPr>
              <a:spLocks noChangeArrowheads="1"/>
            </p:cNvSpPr>
            <p:nvPr/>
          </p:nvSpPr>
          <p:spPr bwMode="auto">
            <a:xfrm>
              <a:off x="768" y="2746"/>
              <a:ext cx="1200" cy="347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 w="28575">
              <a:noFill/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200">
                  <a:latin typeface="Calibri" pitchFamily="34" charset="0"/>
                  <a:cs typeface="Calibri" pitchFamily="34" charset="0"/>
                </a:rPr>
                <a:t>Plus unaire</a:t>
              </a:r>
            </a:p>
          </p:txBody>
        </p:sp>
        <p:sp>
          <p:nvSpPr>
            <p:cNvPr id="28704" name="Rectangle 15"/>
            <p:cNvSpPr>
              <a:spLocks noChangeArrowheads="1"/>
            </p:cNvSpPr>
            <p:nvPr/>
          </p:nvSpPr>
          <p:spPr bwMode="auto">
            <a:xfrm>
              <a:off x="48" y="2746"/>
              <a:ext cx="720" cy="347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+</a:t>
              </a:r>
            </a:p>
          </p:txBody>
        </p:sp>
        <p:sp>
          <p:nvSpPr>
            <p:cNvPr id="28705" name="Line 29"/>
            <p:cNvSpPr>
              <a:spLocks noChangeShapeType="1"/>
            </p:cNvSpPr>
            <p:nvPr/>
          </p:nvSpPr>
          <p:spPr bwMode="auto">
            <a:xfrm>
              <a:off x="48" y="3093"/>
              <a:ext cx="5664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36000" rIns="36000"/>
            <a:lstStyle/>
            <a:p>
              <a:endParaRPr lang="fr-FR" sz="1400"/>
            </a:p>
          </p:txBody>
        </p:sp>
      </p:grpSp>
      <p:grpSp>
        <p:nvGrpSpPr>
          <p:cNvPr id="6" name="Group 102"/>
          <p:cNvGrpSpPr>
            <a:grpSpLocks/>
          </p:cNvGrpSpPr>
          <p:nvPr/>
        </p:nvGrpSpPr>
        <p:grpSpPr bwMode="auto">
          <a:xfrm>
            <a:off x="2362200" y="2797969"/>
            <a:ext cx="6705600" cy="471488"/>
            <a:chOff x="48" y="2350"/>
            <a:chExt cx="5664" cy="396"/>
          </a:xfrm>
          <a:noFill/>
        </p:grpSpPr>
        <p:sp>
          <p:nvSpPr>
            <p:cNvPr id="28706" name="Rectangle 45"/>
            <p:cNvSpPr>
              <a:spLocks noChangeArrowheads="1"/>
            </p:cNvSpPr>
            <p:nvPr/>
          </p:nvSpPr>
          <p:spPr bwMode="auto">
            <a:xfrm>
              <a:off x="1968" y="2350"/>
              <a:ext cx="3744" cy="396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200" b="1" dirty="0">
                  <a:solidFill>
                    <a:srgbClr val="569CD6"/>
                  </a:solidFill>
                  <a:latin typeface="consolas" panose="020B0609020204030204" pitchFamily="49" charset="0"/>
                </a:rPr>
                <a:t>double</a:t>
              </a:r>
              <a:r>
                <a:rPr lang="fr-F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* </a:t>
              </a:r>
              <a:r>
                <a:rPr lang="fr-FR" sz="1200" b="1" dirty="0" err="1">
                  <a:solidFill>
                    <a:srgbClr val="DCDCDC"/>
                  </a:solidFill>
                  <a:latin typeface="consolas" panose="020B0609020204030204" pitchFamily="49" charset="0"/>
                </a:rPr>
                <a:t>pValeur</a:t>
              </a:r>
              <a:r>
                <a:rPr lang="fr-F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= </a:t>
              </a:r>
              <a:r>
                <a:rPr lang="fr-FR" sz="1200" b="1" dirty="0">
                  <a:solidFill>
                    <a:srgbClr val="569CD6"/>
                  </a:solidFill>
                  <a:latin typeface="consolas" panose="020B0609020204030204" pitchFamily="49" charset="0"/>
                </a:rPr>
                <a:t>new</a:t>
              </a:r>
              <a:r>
                <a:rPr lang="fr-F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200" b="1" dirty="0">
                  <a:solidFill>
                    <a:srgbClr val="569CD6"/>
                  </a:solidFill>
                  <a:latin typeface="consolas" panose="020B0609020204030204" pitchFamily="49" charset="0"/>
                </a:rPr>
                <a:t>double</a:t>
              </a:r>
              <a:r>
                <a:rPr lang="fr-F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;</a:t>
              </a:r>
              <a:br>
                <a:rPr lang="fr-F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</a:br>
              <a:r>
                <a:rPr lang="fr-F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*</a:t>
              </a:r>
              <a:r>
                <a:rPr lang="fr-FR" sz="1200" b="1" dirty="0" err="1">
                  <a:solidFill>
                    <a:srgbClr val="DCDCDC"/>
                  </a:solidFill>
                  <a:latin typeface="consolas" panose="020B0609020204030204" pitchFamily="49" charset="0"/>
                </a:rPr>
                <a:t>pValeur</a:t>
              </a:r>
              <a:r>
                <a:rPr lang="fr-F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= </a:t>
              </a:r>
              <a:r>
                <a:rPr lang="fr-FR" sz="1200" b="1" dirty="0">
                  <a:solidFill>
                    <a:srgbClr val="B8D7A3"/>
                  </a:solidFill>
                  <a:latin typeface="consolas" panose="020B0609020204030204" pitchFamily="49" charset="0"/>
                </a:rPr>
                <a:t>4</a:t>
              </a:r>
              <a:r>
                <a:rPr lang="fr-F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; </a:t>
              </a:r>
              <a:r>
                <a:rPr lang="fr-FR" sz="1200" b="1" i="1" dirty="0">
                  <a:solidFill>
                    <a:srgbClr val="57A64A"/>
                  </a:solidFill>
                  <a:latin typeface="consolas" panose="020B0609020204030204" pitchFamily="49" charset="0"/>
                </a:rPr>
                <a:t>//Déréférencement de </a:t>
              </a:r>
              <a:r>
                <a:rPr lang="fr-FR" sz="1200" b="1" i="1" dirty="0" err="1">
                  <a:solidFill>
                    <a:srgbClr val="57A64A"/>
                  </a:solidFill>
                  <a:latin typeface="consolas" panose="020B0609020204030204" pitchFamily="49" charset="0"/>
                </a:rPr>
                <a:t>pValeur</a:t>
              </a:r>
              <a:endParaRPr lang="fr-FR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707" name="Rectangle 14"/>
            <p:cNvSpPr>
              <a:spLocks noChangeArrowheads="1"/>
            </p:cNvSpPr>
            <p:nvPr/>
          </p:nvSpPr>
          <p:spPr bwMode="auto">
            <a:xfrm>
              <a:off x="768" y="2350"/>
              <a:ext cx="1200" cy="396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200">
                  <a:latin typeface="Calibri" pitchFamily="34" charset="0"/>
                  <a:cs typeface="Calibri" pitchFamily="34" charset="0"/>
                </a:rPr>
                <a:t>Déréférencement</a:t>
              </a:r>
            </a:p>
          </p:txBody>
        </p:sp>
        <p:sp>
          <p:nvSpPr>
            <p:cNvPr id="28708" name="Rectangle 13"/>
            <p:cNvSpPr>
              <a:spLocks noChangeArrowheads="1"/>
            </p:cNvSpPr>
            <p:nvPr/>
          </p:nvSpPr>
          <p:spPr bwMode="auto">
            <a:xfrm>
              <a:off x="48" y="2350"/>
              <a:ext cx="720" cy="396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*</a:t>
              </a:r>
            </a:p>
          </p:txBody>
        </p:sp>
        <p:sp>
          <p:nvSpPr>
            <p:cNvPr id="28709" name="Line 28"/>
            <p:cNvSpPr>
              <a:spLocks noChangeShapeType="1"/>
            </p:cNvSpPr>
            <p:nvPr/>
          </p:nvSpPr>
          <p:spPr bwMode="auto">
            <a:xfrm>
              <a:off x="48" y="2746"/>
              <a:ext cx="5664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36000" rIns="36000"/>
            <a:lstStyle/>
            <a:p>
              <a:endParaRPr lang="fr-FR" sz="1400"/>
            </a:p>
          </p:txBody>
        </p:sp>
      </p:grpSp>
      <p:grpSp>
        <p:nvGrpSpPr>
          <p:cNvPr id="5" name="Group 101"/>
          <p:cNvGrpSpPr>
            <a:grpSpLocks/>
          </p:cNvGrpSpPr>
          <p:nvPr/>
        </p:nvGrpSpPr>
        <p:grpSpPr bwMode="auto">
          <a:xfrm>
            <a:off x="2362200" y="2326481"/>
            <a:ext cx="6705600" cy="471488"/>
            <a:chOff x="48" y="1954"/>
            <a:chExt cx="5664" cy="396"/>
          </a:xfrm>
          <a:noFill/>
        </p:grpSpPr>
        <p:sp>
          <p:nvSpPr>
            <p:cNvPr id="28710" name="Rectangle 43"/>
            <p:cNvSpPr>
              <a:spLocks noChangeArrowheads="1"/>
            </p:cNvSpPr>
            <p:nvPr/>
          </p:nvSpPr>
          <p:spPr bwMode="auto">
            <a:xfrm>
              <a:off x="1968" y="1954"/>
              <a:ext cx="3744" cy="396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 w="28575">
              <a:noFill/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200" b="1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unsigned</a:t>
              </a:r>
              <a:r>
                <a:rPr lang="fr-F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200" b="1" dirty="0">
                  <a:solidFill>
                    <a:srgbClr val="569CD6"/>
                  </a:solidFill>
                  <a:latin typeface="consolas" panose="020B0609020204030204" pitchFamily="49" charset="0"/>
                </a:rPr>
                <a:t>char</a:t>
              </a:r>
              <a:r>
                <a:rPr lang="fr-F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b = </a:t>
              </a:r>
              <a:r>
                <a:rPr lang="fr-FR" sz="1200" b="1" dirty="0">
                  <a:solidFill>
                    <a:srgbClr val="B8D7A3"/>
                  </a:solidFill>
                  <a:latin typeface="consolas" panose="020B0609020204030204" pitchFamily="49" charset="0"/>
                </a:rPr>
                <a:t>240</a:t>
              </a:r>
              <a:r>
                <a:rPr lang="fr-F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; </a:t>
              </a:r>
              <a:r>
                <a:rPr lang="fr-FR" sz="1200" b="1" i="1" dirty="0">
                  <a:solidFill>
                    <a:srgbClr val="57A64A"/>
                  </a:solidFill>
                  <a:latin typeface="consolas" panose="020B0609020204030204" pitchFamily="49" charset="0"/>
                </a:rPr>
                <a:t>//en binaire : 11110000</a:t>
              </a:r>
              <a:br>
                <a:rPr lang="fr-FR" sz="1200" b="1" i="1" dirty="0">
                  <a:solidFill>
                    <a:srgbClr val="57A64A"/>
                  </a:solidFill>
                  <a:latin typeface="consolas" panose="020B0609020204030204" pitchFamily="49" charset="0"/>
                </a:rPr>
              </a:br>
              <a:r>
                <a:rPr lang="fr-F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b = ~b;                </a:t>
              </a:r>
              <a:r>
                <a:rPr lang="fr-FR" sz="1200" b="1" i="1" dirty="0">
                  <a:solidFill>
                    <a:srgbClr val="57A64A"/>
                  </a:solidFill>
                  <a:latin typeface="consolas" panose="020B0609020204030204" pitchFamily="49" charset="0"/>
                </a:rPr>
                <a:t>//en binaire : 00001111</a:t>
              </a:r>
              <a:endParaRPr lang="fr-FR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711" name="Rectangle 12"/>
            <p:cNvSpPr>
              <a:spLocks noChangeArrowheads="1"/>
            </p:cNvSpPr>
            <p:nvPr/>
          </p:nvSpPr>
          <p:spPr bwMode="auto">
            <a:xfrm>
              <a:off x="768" y="1954"/>
              <a:ext cx="1200" cy="396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 w="28575">
              <a:noFill/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200" dirty="0">
                  <a:latin typeface="Calibri" pitchFamily="34" charset="0"/>
                  <a:cs typeface="Calibri" pitchFamily="34" charset="0"/>
                </a:rPr>
                <a:t>Complément à 1</a:t>
              </a:r>
            </a:p>
          </p:txBody>
        </p:sp>
        <p:sp>
          <p:nvSpPr>
            <p:cNvPr id="28712" name="Rectangle 11"/>
            <p:cNvSpPr>
              <a:spLocks noChangeArrowheads="1"/>
            </p:cNvSpPr>
            <p:nvPr/>
          </p:nvSpPr>
          <p:spPr bwMode="auto">
            <a:xfrm>
              <a:off x="48" y="1954"/>
              <a:ext cx="720" cy="396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~</a:t>
              </a:r>
            </a:p>
          </p:txBody>
        </p:sp>
        <p:sp>
          <p:nvSpPr>
            <p:cNvPr id="28713" name="Line 27"/>
            <p:cNvSpPr>
              <a:spLocks noChangeShapeType="1"/>
            </p:cNvSpPr>
            <p:nvPr/>
          </p:nvSpPr>
          <p:spPr bwMode="auto">
            <a:xfrm>
              <a:off x="48" y="2350"/>
              <a:ext cx="5664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36000" rIns="36000"/>
            <a:lstStyle/>
            <a:p>
              <a:endParaRPr lang="fr-FR" sz="1400"/>
            </a:p>
          </p:txBody>
        </p:sp>
      </p:grpSp>
      <p:grpSp>
        <p:nvGrpSpPr>
          <p:cNvPr id="4" name="Group 100"/>
          <p:cNvGrpSpPr>
            <a:grpSpLocks/>
          </p:cNvGrpSpPr>
          <p:nvPr/>
        </p:nvGrpSpPr>
        <p:grpSpPr bwMode="auto">
          <a:xfrm>
            <a:off x="2362200" y="1913335"/>
            <a:ext cx="6705600" cy="413147"/>
            <a:chOff x="48" y="1607"/>
            <a:chExt cx="5664" cy="347"/>
          </a:xfrm>
          <a:noFill/>
        </p:grpSpPr>
        <p:sp>
          <p:nvSpPr>
            <p:cNvPr id="28714" name="Rectangle 41"/>
            <p:cNvSpPr>
              <a:spLocks noChangeArrowheads="1"/>
            </p:cNvSpPr>
            <p:nvPr/>
          </p:nvSpPr>
          <p:spPr bwMode="auto">
            <a:xfrm>
              <a:off x="1968" y="1607"/>
              <a:ext cx="3744" cy="347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200" b="1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int</a:t>
              </a:r>
              <a:r>
                <a:rPr lang="fr-F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a=</a:t>
              </a:r>
              <a:r>
                <a:rPr lang="fr-FR" sz="1200" b="1" dirty="0">
                  <a:solidFill>
                    <a:srgbClr val="B8D7A3"/>
                  </a:solidFill>
                  <a:latin typeface="consolas" panose="020B0609020204030204" pitchFamily="49" charset="0"/>
                </a:rPr>
                <a:t>4</a:t>
              </a:r>
              <a:r>
                <a:rPr lang="fr-F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; &amp;a; </a:t>
              </a:r>
              <a:r>
                <a:rPr lang="fr-FR" sz="1200" b="1" i="1" dirty="0">
                  <a:solidFill>
                    <a:srgbClr val="57A64A"/>
                  </a:solidFill>
                  <a:latin typeface="consolas" panose="020B0609020204030204" pitchFamily="49" charset="0"/>
                </a:rPr>
                <a:t>//Adresse de la variable a</a:t>
              </a:r>
              <a:endParaRPr lang="fr-FR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715" name="Rectangle 10"/>
            <p:cNvSpPr>
              <a:spLocks noChangeArrowheads="1"/>
            </p:cNvSpPr>
            <p:nvPr/>
          </p:nvSpPr>
          <p:spPr bwMode="auto">
            <a:xfrm>
              <a:off x="768" y="1607"/>
              <a:ext cx="1200" cy="347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200">
                  <a:latin typeface="Calibri" pitchFamily="34" charset="0"/>
                  <a:cs typeface="Calibri" pitchFamily="34" charset="0"/>
                </a:rPr>
                <a:t>Adresse de</a:t>
              </a:r>
            </a:p>
          </p:txBody>
        </p:sp>
        <p:sp>
          <p:nvSpPr>
            <p:cNvPr id="28716" name="Rectangle 9"/>
            <p:cNvSpPr>
              <a:spLocks noChangeArrowheads="1"/>
            </p:cNvSpPr>
            <p:nvPr/>
          </p:nvSpPr>
          <p:spPr bwMode="auto">
            <a:xfrm>
              <a:off x="48" y="1607"/>
              <a:ext cx="720" cy="347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&amp;</a:t>
              </a:r>
            </a:p>
          </p:txBody>
        </p:sp>
        <p:sp>
          <p:nvSpPr>
            <p:cNvPr id="28717" name="Line 26"/>
            <p:cNvSpPr>
              <a:spLocks noChangeShapeType="1"/>
            </p:cNvSpPr>
            <p:nvPr/>
          </p:nvSpPr>
          <p:spPr bwMode="auto">
            <a:xfrm>
              <a:off x="48" y="1954"/>
              <a:ext cx="5664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36000" rIns="36000"/>
            <a:lstStyle/>
            <a:p>
              <a:endParaRPr lang="fr-FR" sz="1400"/>
            </a:p>
          </p:txBody>
        </p:sp>
      </p:grpSp>
      <p:grpSp>
        <p:nvGrpSpPr>
          <p:cNvPr id="3" name="Group 99"/>
          <p:cNvGrpSpPr>
            <a:grpSpLocks/>
          </p:cNvGrpSpPr>
          <p:nvPr/>
        </p:nvGrpSpPr>
        <p:grpSpPr bwMode="auto">
          <a:xfrm>
            <a:off x="2362200" y="1498997"/>
            <a:ext cx="6705600" cy="414338"/>
            <a:chOff x="48" y="1259"/>
            <a:chExt cx="5664" cy="348"/>
          </a:xfrm>
          <a:noFill/>
        </p:grpSpPr>
        <p:sp>
          <p:nvSpPr>
            <p:cNvPr id="28718" name="Rectangle 39"/>
            <p:cNvSpPr>
              <a:spLocks noChangeArrowheads="1"/>
            </p:cNvSpPr>
            <p:nvPr/>
          </p:nvSpPr>
          <p:spPr bwMode="auto">
            <a:xfrm>
              <a:off x="1968" y="1259"/>
              <a:ext cx="3744" cy="348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 w="28575">
              <a:noFill/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200" b="1" dirty="0">
                  <a:solidFill>
                    <a:srgbClr val="569CD6"/>
                  </a:solidFill>
                  <a:latin typeface="consolas" panose="020B0609020204030204" pitchFamily="49" charset="0"/>
                </a:rPr>
                <a:t>if</a:t>
              </a:r>
              <a:r>
                <a:rPr lang="fr-F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(!</a:t>
              </a:r>
              <a:r>
                <a:rPr lang="fr-FR" sz="1200" b="1" dirty="0" err="1">
                  <a:solidFill>
                    <a:srgbClr val="DCDCDC"/>
                  </a:solidFill>
                  <a:latin typeface="consolas" panose="020B0609020204030204" pitchFamily="49" charset="0"/>
                </a:rPr>
                <a:t>bActif</a:t>
              </a:r>
              <a:r>
                <a:rPr lang="fr-FR" sz="12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) </a:t>
              </a:r>
              <a:r>
                <a:rPr lang="fr-FR" sz="1200" b="1" i="1" dirty="0">
                  <a:solidFill>
                    <a:srgbClr val="57A64A"/>
                  </a:solidFill>
                  <a:latin typeface="consolas" panose="020B0609020204030204" pitchFamily="49" charset="0"/>
                </a:rPr>
                <a:t>//Si ce n'est pas actif</a:t>
              </a:r>
              <a:endParaRPr lang="fr-FR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719" name="Rectangle 8"/>
            <p:cNvSpPr>
              <a:spLocks noChangeArrowheads="1"/>
            </p:cNvSpPr>
            <p:nvPr/>
          </p:nvSpPr>
          <p:spPr bwMode="auto">
            <a:xfrm>
              <a:off x="768" y="1259"/>
              <a:ext cx="1200" cy="348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 w="28575">
              <a:noFill/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200" dirty="0">
                  <a:latin typeface="Calibri" pitchFamily="34" charset="0"/>
                  <a:cs typeface="Calibri" pitchFamily="34" charset="0"/>
                </a:rPr>
                <a:t>NON logique</a:t>
              </a:r>
            </a:p>
          </p:txBody>
        </p:sp>
        <p:sp>
          <p:nvSpPr>
            <p:cNvPr id="28720" name="Rectangle 7"/>
            <p:cNvSpPr>
              <a:spLocks noChangeArrowheads="1"/>
            </p:cNvSpPr>
            <p:nvPr/>
          </p:nvSpPr>
          <p:spPr bwMode="auto">
            <a:xfrm>
              <a:off x="48" y="1259"/>
              <a:ext cx="720" cy="348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!</a:t>
              </a:r>
            </a:p>
          </p:txBody>
        </p:sp>
        <p:sp>
          <p:nvSpPr>
            <p:cNvPr id="28721" name="Line 25"/>
            <p:cNvSpPr>
              <a:spLocks noChangeShapeType="1"/>
            </p:cNvSpPr>
            <p:nvPr/>
          </p:nvSpPr>
          <p:spPr bwMode="auto">
            <a:xfrm>
              <a:off x="48" y="1607"/>
              <a:ext cx="5664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36000" rIns="36000"/>
            <a:lstStyle/>
            <a:p>
              <a:endParaRPr lang="fr-FR" sz="1400"/>
            </a:p>
          </p:txBody>
        </p:sp>
      </p:grp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42900"/>
            <a:ext cx="8839200" cy="685799"/>
          </a:xfrm>
        </p:spPr>
        <p:txBody>
          <a:bodyPr/>
          <a:lstStyle/>
          <a:p>
            <a:r>
              <a:rPr lang="fr-FR" dirty="0"/>
              <a:t>Opérateurs unaires</a:t>
            </a:r>
          </a:p>
        </p:txBody>
      </p:sp>
      <p:grpSp>
        <p:nvGrpSpPr>
          <p:cNvPr id="28677" name="Group 98"/>
          <p:cNvGrpSpPr>
            <a:grpSpLocks/>
          </p:cNvGrpSpPr>
          <p:nvPr/>
        </p:nvGrpSpPr>
        <p:grpSpPr bwMode="auto">
          <a:xfrm>
            <a:off x="2362200" y="1085851"/>
            <a:ext cx="6705600" cy="413147"/>
            <a:chOff x="48" y="912"/>
            <a:chExt cx="5664" cy="347"/>
          </a:xfrm>
        </p:grpSpPr>
        <p:sp>
          <p:nvSpPr>
            <p:cNvPr id="79909" name="Rectangle 37"/>
            <p:cNvSpPr>
              <a:spLocks noChangeArrowheads="1"/>
            </p:cNvSpPr>
            <p:nvPr/>
          </p:nvSpPr>
          <p:spPr bwMode="auto">
            <a:xfrm>
              <a:off x="1915" y="912"/>
              <a:ext cx="3797" cy="34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/>
              <a:tailEnd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  <a:defRPr/>
              </a:pPr>
              <a:r>
                <a:rPr lang="fr-FR" sz="1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Exemple d’utilisation</a:t>
              </a:r>
            </a:p>
          </p:txBody>
        </p:sp>
        <p:sp>
          <p:nvSpPr>
            <p:cNvPr id="79878" name="Rectangle 6"/>
            <p:cNvSpPr>
              <a:spLocks noChangeArrowheads="1"/>
            </p:cNvSpPr>
            <p:nvPr/>
          </p:nvSpPr>
          <p:spPr bwMode="auto">
            <a:xfrm>
              <a:off x="768" y="912"/>
              <a:ext cx="1147" cy="34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/>
              <a:tailEnd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  <a:defRPr/>
              </a:pPr>
              <a:r>
                <a:rPr lang="fr-F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Signification</a:t>
              </a:r>
              <a:endParaRPr lang="fr-F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9877" name="Rectangle 5"/>
            <p:cNvSpPr>
              <a:spLocks noChangeArrowheads="1"/>
            </p:cNvSpPr>
            <p:nvPr/>
          </p:nvSpPr>
          <p:spPr bwMode="auto">
            <a:xfrm>
              <a:off x="48" y="912"/>
              <a:ext cx="720" cy="34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/>
              <a:tailEnd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  <a:defRPr/>
              </a:pPr>
              <a:r>
                <a:rPr lang="fr-F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Opérateur</a:t>
              </a:r>
            </a:p>
          </p:txBody>
        </p:sp>
        <p:sp>
          <p:nvSpPr>
            <p:cNvPr id="28725" name="Line 23"/>
            <p:cNvSpPr>
              <a:spLocks noChangeShapeType="1"/>
            </p:cNvSpPr>
            <p:nvPr/>
          </p:nvSpPr>
          <p:spPr bwMode="auto">
            <a:xfrm>
              <a:off x="48" y="912"/>
              <a:ext cx="5664" cy="0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tint val="80000"/>
                  </a:schemeClr>
                </a:gs>
                <a:gs pos="100000">
                  <a:schemeClr val="bg1">
                    <a:shade val="3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/>
            <a:lstStyle/>
            <a:p>
              <a:endParaRPr lang="fr-FR" sz="14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8726" name="Line 24"/>
            <p:cNvSpPr>
              <a:spLocks noChangeShapeType="1"/>
            </p:cNvSpPr>
            <p:nvPr/>
          </p:nvSpPr>
          <p:spPr bwMode="auto">
            <a:xfrm>
              <a:off x="48" y="1259"/>
              <a:ext cx="5664" cy="0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tint val="80000"/>
                  </a:schemeClr>
                </a:gs>
                <a:gs pos="100000">
                  <a:schemeClr val="bg1">
                    <a:shade val="3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/>
            <a:lstStyle/>
            <a:p>
              <a:endParaRPr lang="fr-FR" sz="140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8686" name="Line 33"/>
          <p:cNvSpPr>
            <a:spLocks noChangeShapeType="1"/>
          </p:cNvSpPr>
          <p:nvPr/>
        </p:nvSpPr>
        <p:spPr bwMode="auto">
          <a:xfrm>
            <a:off x="2362200" y="1085850"/>
            <a:ext cx="0" cy="3855244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400"/>
          </a:p>
        </p:txBody>
      </p:sp>
      <p:sp>
        <p:nvSpPr>
          <p:cNvPr id="28687" name="Line 34"/>
          <p:cNvSpPr>
            <a:spLocks noChangeShapeType="1"/>
          </p:cNvSpPr>
          <p:nvPr/>
        </p:nvSpPr>
        <p:spPr bwMode="auto">
          <a:xfrm>
            <a:off x="3214607" y="1085850"/>
            <a:ext cx="0" cy="38552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400"/>
          </a:p>
        </p:txBody>
      </p:sp>
      <p:sp>
        <p:nvSpPr>
          <p:cNvPr id="28688" name="Line 35"/>
          <p:cNvSpPr>
            <a:spLocks noChangeShapeType="1"/>
          </p:cNvSpPr>
          <p:nvPr/>
        </p:nvSpPr>
        <p:spPr bwMode="auto">
          <a:xfrm>
            <a:off x="9067800" y="1085850"/>
            <a:ext cx="0" cy="3855244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400"/>
          </a:p>
        </p:txBody>
      </p:sp>
      <p:sp>
        <p:nvSpPr>
          <p:cNvPr id="28689" name="Line 38"/>
          <p:cNvSpPr>
            <a:spLocks noChangeShapeType="1"/>
          </p:cNvSpPr>
          <p:nvPr/>
        </p:nvSpPr>
        <p:spPr bwMode="auto">
          <a:xfrm>
            <a:off x="4572000" y="1085850"/>
            <a:ext cx="0" cy="38552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400"/>
          </a:p>
        </p:txBody>
      </p:sp>
      <p:sp>
        <p:nvSpPr>
          <p:cNvPr id="63" name="Line 32"/>
          <p:cNvSpPr>
            <a:spLocks noChangeShapeType="1"/>
          </p:cNvSpPr>
          <p:nvPr/>
        </p:nvSpPr>
        <p:spPr bwMode="auto">
          <a:xfrm>
            <a:off x="2362200" y="4941094"/>
            <a:ext cx="67056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36000" rIns="36000"/>
          <a:lstStyle/>
          <a:p>
            <a:endParaRPr lang="fr-FR" sz="1400"/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2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9672" y="438150"/>
            <a:ext cx="740768" cy="5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0165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Exemple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fr-FR" sz="1800" dirty="0"/>
              <a:t>Définissons l’opérateur d’opposition pour la classe 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</a:t>
            </a:r>
            <a:r>
              <a:rPr lang="fr-FR" sz="18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 </a:t>
            </a:r>
            <a:endParaRPr lang="fr-FR" sz="1800" b="1" dirty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fr-FR" sz="1800" b="1" dirty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fr-FR" sz="1800" b="1" dirty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fr-FR" sz="1800" b="1" dirty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fr-FR" sz="1800" b="1" dirty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fr-FR" sz="1800" b="1" dirty="0"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</a:pPr>
            <a:endParaRPr lang="fr-FR" sz="1600" dirty="0"/>
          </a:p>
          <a:p>
            <a:pPr lvl="1" eaLnBrk="1" hangingPunct="1">
              <a:lnSpc>
                <a:spcPct val="90000"/>
              </a:lnSpc>
            </a:pPr>
            <a:endParaRPr lang="fr-FR" sz="1600" dirty="0"/>
          </a:p>
          <a:p>
            <a:pPr lvl="1" eaLnBrk="1" hangingPunct="1">
              <a:lnSpc>
                <a:spcPct val="90000"/>
              </a:lnSpc>
            </a:pPr>
            <a:endParaRPr lang="fr-FR" sz="1600" dirty="0"/>
          </a:p>
          <a:p>
            <a:pPr lvl="1" eaLnBrk="1" hangingPunct="1">
              <a:lnSpc>
                <a:spcPct val="90000"/>
              </a:lnSpc>
            </a:pPr>
            <a:endParaRPr lang="fr-FR" sz="1600" dirty="0"/>
          </a:p>
          <a:p>
            <a:pPr eaLnBrk="1" hangingPunct="1">
              <a:lnSpc>
                <a:spcPct val="90000"/>
              </a:lnSpc>
            </a:pPr>
            <a:endParaRPr lang="fr-FR" sz="1800" dirty="0"/>
          </a:p>
          <a:p>
            <a:pPr>
              <a:lnSpc>
                <a:spcPct val="90000"/>
              </a:lnSpc>
              <a:buNone/>
            </a:pPr>
            <a:endParaRPr lang="fr-FR" sz="1600" dirty="0"/>
          </a:p>
          <a:p>
            <a:pPr>
              <a:lnSpc>
                <a:spcPct val="90000"/>
              </a:lnSpc>
              <a:buNone/>
            </a:pPr>
            <a:r>
              <a:rPr lang="fr-FR" sz="1600" dirty="0"/>
              <a:t>Si 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v</a:t>
            </a:r>
            <a:r>
              <a:rPr lang="fr-FR" sz="1600" dirty="0"/>
              <a:t> est un vecteur alors « 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-v</a:t>
            </a:r>
            <a:r>
              <a:rPr lang="fr-FR" sz="1600" dirty="0"/>
              <a:t> » est équivalant à « </a:t>
            </a:r>
            <a:r>
              <a:rPr lang="fr-FR" sz="16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v.</a:t>
            </a:r>
            <a:r>
              <a:rPr lang="fr-F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operator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-()</a:t>
            </a:r>
            <a:r>
              <a:rPr lang="fr-FR" sz="1600" dirty="0"/>
              <a:t> »</a:t>
            </a:r>
            <a:endParaRPr lang="fr-FR" sz="1600" b="1" dirty="0">
              <a:latin typeface="Courier New" pitchFamily="49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11</a:t>
            </a:fld>
            <a:endParaRPr lang="fr-FR" dirty="0"/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Opérateurs unaires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Opérateurs binaires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Opérateurs spéciaux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95236" name="AutoShape 4"/>
          <p:cNvSpPr>
            <a:spLocks noChangeArrowheads="1"/>
          </p:cNvSpPr>
          <p:nvPr/>
        </p:nvSpPr>
        <p:spPr bwMode="auto">
          <a:xfrm>
            <a:off x="2667000" y="1943100"/>
            <a:ext cx="2804160" cy="1314450"/>
          </a:xfrm>
          <a:prstGeom prst="roundRect">
            <a:avLst>
              <a:gd name="adj" fmla="val 997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CVecteur2D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operator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-()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[…]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};</a:t>
            </a:r>
            <a:endParaRPr lang="fr-FR" sz="1100" b="1" noProof="1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sp>
        <p:nvSpPr>
          <p:cNvPr id="95237" name="AutoShape 5"/>
          <p:cNvSpPr>
            <a:spLocks noChangeArrowheads="1"/>
          </p:cNvSpPr>
          <p:nvPr/>
        </p:nvSpPr>
        <p:spPr bwMode="auto">
          <a:xfrm>
            <a:off x="5715000" y="1943100"/>
            <a:ext cx="3338624" cy="1314450"/>
          </a:xfrm>
          <a:prstGeom prst="roundRect">
            <a:avLst>
              <a:gd name="adj" fmla="val 997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 CVecteur2D::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operator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-()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endParaRPr lang="fr-FR" sz="1100" b="1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CVecteur2D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ret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ret.m_dX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= -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m_dX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ret.m_dY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= -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m_dY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ret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fr-FR" sz="1100" b="1" noProof="1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sp>
        <p:nvSpPr>
          <p:cNvPr id="95238" name="AutoShape 6"/>
          <p:cNvSpPr>
            <a:spLocks noChangeArrowheads="1"/>
          </p:cNvSpPr>
          <p:nvPr/>
        </p:nvSpPr>
        <p:spPr bwMode="auto">
          <a:xfrm>
            <a:off x="5410200" y="3486150"/>
            <a:ext cx="3643744" cy="817245"/>
          </a:xfrm>
          <a:prstGeom prst="wedgeRoundRectCallout">
            <a:avLst>
              <a:gd name="adj1" fmla="val -68120"/>
              <a:gd name="adj2" fmla="val -135124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Les opérateurs unaires définis en tant que membre de classe ne prennent pas de paramètre. Ils s’appliquent sur l’objet courant</a:t>
            </a:r>
            <a:endParaRPr lang="fr-FR" sz="1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5239" name="AutoShape 7"/>
          <p:cNvSpPr>
            <a:spLocks noChangeArrowheads="1"/>
          </p:cNvSpPr>
          <p:nvPr/>
        </p:nvSpPr>
        <p:spPr bwMode="auto">
          <a:xfrm>
            <a:off x="2590800" y="3486150"/>
            <a:ext cx="2438400" cy="578882"/>
          </a:xfrm>
          <a:prstGeom prst="wedgeRoundRectCallout">
            <a:avLst>
              <a:gd name="adj1" fmla="val -19514"/>
              <a:gd name="adj2" fmla="val -164013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Il retourne un </a:t>
            </a:r>
            <a:r>
              <a:rPr lang="fr-FR" sz="1400" b="1" dirty="0">
                <a:latin typeface="Consolas" panose="020B0609020204030204" pitchFamily="49" charset="0"/>
                <a:cs typeface="Calibri" pitchFamily="34" charset="0"/>
              </a:rPr>
              <a:t>CVecteur2D</a:t>
            </a:r>
            <a:r>
              <a:rPr lang="fr-FR" sz="1400" dirty="0"/>
              <a:t>, </a:t>
            </a:r>
            <a:r>
              <a:rPr lang="fr-FR" sz="1400" dirty="0">
                <a:latin typeface="Calibri" pitchFamily="34" charset="0"/>
                <a:cs typeface="Calibri" pitchFamily="34" charset="0"/>
              </a:rPr>
              <a:t>l’opposé du vecteur courant.</a:t>
            </a:r>
            <a:endParaRPr lang="fr-FR" sz="1400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25847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52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52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2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6" grpId="0" animBg="1"/>
      <p:bldP spid="95237" grpId="0" animBg="1"/>
      <p:bldP spid="95238" grpId="0" animBg="1"/>
      <p:bldP spid="952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Exemple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fr-FR" sz="1800" dirty="0"/>
              <a:t>Définissons l’opérateur d’opposition pour la classe 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</a:t>
            </a:r>
            <a:r>
              <a:rPr lang="fr-FR" sz="18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 </a:t>
            </a:r>
            <a:endParaRPr lang="fr-FR" sz="1800" b="1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fr-FR" sz="1400" dirty="0"/>
              <a:t>Autre possibilité :</a:t>
            </a:r>
          </a:p>
          <a:p>
            <a:pPr eaLnBrk="1" hangingPunct="1">
              <a:lnSpc>
                <a:spcPct val="90000"/>
              </a:lnSpc>
            </a:pPr>
            <a:endParaRPr lang="fr-FR" sz="1800" b="1" dirty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fr-FR" sz="1800" b="1" dirty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fr-FR" sz="1800" b="1" dirty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fr-FR" sz="1800" b="1" dirty="0"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</a:pPr>
            <a:endParaRPr lang="fr-FR" sz="1600" dirty="0"/>
          </a:p>
          <a:p>
            <a:pPr lvl="1" eaLnBrk="1" hangingPunct="1">
              <a:lnSpc>
                <a:spcPct val="90000"/>
              </a:lnSpc>
            </a:pPr>
            <a:endParaRPr lang="fr-FR" sz="1600" dirty="0"/>
          </a:p>
          <a:p>
            <a:pPr lvl="1" eaLnBrk="1" hangingPunct="1">
              <a:lnSpc>
                <a:spcPct val="90000"/>
              </a:lnSpc>
            </a:pPr>
            <a:endParaRPr lang="fr-FR" sz="1600" dirty="0"/>
          </a:p>
          <a:p>
            <a:pPr lvl="1" eaLnBrk="1" hangingPunct="1">
              <a:lnSpc>
                <a:spcPct val="90000"/>
              </a:lnSpc>
            </a:pPr>
            <a:endParaRPr lang="fr-FR" sz="1600" dirty="0"/>
          </a:p>
          <a:p>
            <a:pPr eaLnBrk="1" hangingPunct="1">
              <a:lnSpc>
                <a:spcPct val="90000"/>
              </a:lnSpc>
            </a:pPr>
            <a:endParaRPr lang="fr-FR" sz="1800" dirty="0"/>
          </a:p>
          <a:p>
            <a:pPr>
              <a:lnSpc>
                <a:spcPct val="90000"/>
              </a:lnSpc>
              <a:buNone/>
            </a:pPr>
            <a:endParaRPr lang="fr-FR" sz="1600" dirty="0"/>
          </a:p>
          <a:p>
            <a:pPr>
              <a:lnSpc>
                <a:spcPct val="90000"/>
              </a:lnSpc>
              <a:buNone/>
            </a:pPr>
            <a:r>
              <a:rPr lang="fr-FR" sz="1600" dirty="0"/>
              <a:t>Si 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v</a:t>
            </a:r>
            <a:r>
              <a:rPr lang="fr-FR" sz="1600" dirty="0"/>
              <a:t> est un vecteur alors « 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-v</a:t>
            </a:r>
            <a:r>
              <a:rPr lang="fr-FR" sz="1600" dirty="0"/>
              <a:t> » est équivalant à « </a:t>
            </a:r>
            <a:r>
              <a:rPr lang="fr-F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operator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-(v)</a:t>
            </a:r>
            <a:r>
              <a:rPr lang="fr-FR" sz="1600" dirty="0"/>
              <a:t> »</a:t>
            </a:r>
            <a:endParaRPr lang="fr-FR" sz="1600" b="1" dirty="0">
              <a:latin typeface="Courier New" pitchFamily="49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12</a:t>
            </a:fld>
            <a:endParaRPr lang="fr-FR" dirty="0"/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Opérateurs unaires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Opérateurs binaires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Opérateurs spéciaux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95236" name="AutoShape 4"/>
          <p:cNvSpPr>
            <a:spLocks noChangeArrowheads="1"/>
          </p:cNvSpPr>
          <p:nvPr/>
        </p:nvSpPr>
        <p:spPr bwMode="auto">
          <a:xfrm>
            <a:off x="2667000" y="1943100"/>
            <a:ext cx="3352800" cy="1035129"/>
          </a:xfrm>
          <a:prstGeom prst="roundRect">
            <a:avLst>
              <a:gd name="adj" fmla="val 997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  […]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operator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-(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CVecteur2D&amp;);</a:t>
            </a:r>
          </a:p>
        </p:txBody>
      </p:sp>
      <p:sp>
        <p:nvSpPr>
          <p:cNvPr id="95237" name="AutoShape 5"/>
          <p:cNvSpPr>
            <a:spLocks noChangeArrowheads="1"/>
          </p:cNvSpPr>
          <p:nvPr/>
        </p:nvSpPr>
        <p:spPr bwMode="auto">
          <a:xfrm>
            <a:off x="2667000" y="3035380"/>
            <a:ext cx="3338624" cy="1314450"/>
          </a:xfrm>
          <a:prstGeom prst="roundRect">
            <a:avLst>
              <a:gd name="adj" fmla="val 997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operator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-(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CVecteur2D&amp; v)</a:t>
            </a:r>
            <a:endParaRPr lang="fr-FR" sz="1100" b="1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CVecteur2D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ret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ret.SetX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(-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v.GetX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());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ret.SetY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(-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v.GetY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ret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fr-FR" sz="1100" b="1" noProof="1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sp>
        <p:nvSpPr>
          <p:cNvPr id="95239" name="AutoShape 7"/>
          <p:cNvSpPr>
            <a:spLocks noChangeArrowheads="1"/>
          </p:cNvSpPr>
          <p:nvPr/>
        </p:nvSpPr>
        <p:spPr bwMode="auto">
          <a:xfrm>
            <a:off x="4038600" y="1825943"/>
            <a:ext cx="2022107" cy="817245"/>
          </a:xfrm>
          <a:prstGeom prst="wedgeRoundRectCallout">
            <a:avLst>
              <a:gd name="adj1" fmla="val -78946"/>
              <a:gd name="adj2" fmla="val 56880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Il retourne un </a:t>
            </a:r>
            <a:r>
              <a:rPr lang="fr-FR" sz="1400" b="1" dirty="0">
                <a:latin typeface="Consolas" panose="020B0609020204030204" pitchFamily="49" charset="0"/>
                <a:cs typeface="Calibri" pitchFamily="34" charset="0"/>
              </a:rPr>
              <a:t>CVecteur2D</a:t>
            </a:r>
            <a:r>
              <a:rPr lang="fr-FR" sz="1400" dirty="0"/>
              <a:t>, </a:t>
            </a:r>
            <a:r>
              <a:rPr lang="fr-FR" sz="1400" dirty="0">
                <a:latin typeface="Calibri" pitchFamily="34" charset="0"/>
                <a:cs typeface="Calibri" pitchFamily="34" charset="0"/>
              </a:rPr>
              <a:t>l’opposé du vecteur courant.</a:t>
            </a:r>
            <a:endParaRPr lang="fr-FR" sz="1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5238" name="AutoShape 6"/>
          <p:cNvSpPr>
            <a:spLocks noChangeArrowheads="1"/>
          </p:cNvSpPr>
          <p:nvPr/>
        </p:nvSpPr>
        <p:spPr bwMode="auto">
          <a:xfrm>
            <a:off x="6172200" y="1706761"/>
            <a:ext cx="2819400" cy="1055608"/>
          </a:xfrm>
          <a:prstGeom prst="wedgeRoundRectCallout">
            <a:avLst>
              <a:gd name="adj1" fmla="val -73088"/>
              <a:gd name="adj2" fmla="val 47954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Les opérateurs unaires définis en tant que fonctions globales prennent un paramètre qui est l’opérande.</a:t>
            </a:r>
            <a:endParaRPr lang="fr-FR" sz="1400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63950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52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52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2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6" grpId="0" animBg="1"/>
      <p:bldP spid="95237" grpId="0" animBg="1"/>
      <p:bldP spid="95239" grpId="0" animBg="1"/>
      <p:bldP spid="952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Opérateurs binaires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13</a:t>
            </a:fld>
            <a:endParaRPr lang="fr-FR" dirty="0"/>
          </a:p>
        </p:txBody>
      </p:sp>
      <p:sp>
        <p:nvSpPr>
          <p:cNvPr id="70" name="Espace réservé du texte 3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Opérateurs unaires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Opérateurs binaires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Opérateurs spéciaux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86000" y="1085850"/>
            <a:ext cx="6781800" cy="383976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2286000" y="4452937"/>
            <a:ext cx="6781800" cy="472679"/>
            <a:chOff x="48" y="3795"/>
            <a:chExt cx="5664" cy="355"/>
          </a:xfrm>
          <a:noFill/>
        </p:grpSpPr>
        <p:sp>
          <p:nvSpPr>
            <p:cNvPr id="30777" name="Rectangle 45"/>
            <p:cNvSpPr>
              <a:spLocks noChangeArrowheads="1"/>
            </p:cNvSpPr>
            <p:nvPr/>
          </p:nvSpPr>
          <p:spPr bwMode="auto">
            <a:xfrm>
              <a:off x="1968" y="3795"/>
              <a:ext cx="3744" cy="355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a&lt;&lt;=</a:t>
              </a:r>
              <a:r>
                <a:rPr lang="fr-FR" sz="1100" b="1" dirty="0">
                  <a:solidFill>
                    <a:srgbClr val="B8D7A3"/>
                  </a:solidFill>
                  <a:latin typeface="consolas" panose="020B0609020204030204" pitchFamily="49" charset="0"/>
                </a:rPr>
                <a:t>2</a:t>
              </a: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; </a:t>
              </a:r>
              <a:r>
                <a:rPr lang="fr-FR" sz="1100" b="1" i="1" dirty="0">
                  <a:solidFill>
                    <a:srgbClr val="57A64A"/>
                  </a:solidFill>
                  <a:latin typeface="consolas" panose="020B0609020204030204" pitchFamily="49" charset="0"/>
                </a:rPr>
                <a:t>//Décale les bits de a de 2 crans vers la gauche</a:t>
              </a:r>
              <a:br>
                <a:rPr lang="fr-FR" sz="1100" b="1" i="1" dirty="0">
                  <a:solidFill>
                    <a:srgbClr val="57A64A"/>
                  </a:solidFill>
                  <a:latin typeface="consolas" panose="020B0609020204030204" pitchFamily="49" charset="0"/>
                </a:rPr>
              </a:br>
              <a:r>
                <a:rPr lang="fr-FR" sz="1100" b="1" i="1" dirty="0">
                  <a:solidFill>
                    <a:srgbClr val="57A64A"/>
                  </a:solidFill>
                  <a:latin typeface="consolas" panose="020B0609020204030204" pitchFamily="49" charset="0"/>
                </a:rPr>
                <a:t>      </a:t>
              </a: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</a:t>
              </a:r>
              <a:r>
                <a:rPr lang="fr-FR" sz="1100" b="1" i="1" dirty="0">
                  <a:solidFill>
                    <a:srgbClr val="57A64A"/>
                  </a:solidFill>
                  <a:latin typeface="consolas" panose="020B0609020204030204" pitchFamily="49" charset="0"/>
                </a:rPr>
                <a:t>// et affecte le résultat à a</a:t>
              </a:r>
              <a:endParaRPr lang="fr-FR" sz="11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778" name="Rectangle 46"/>
            <p:cNvSpPr>
              <a:spLocks noChangeArrowheads="1"/>
            </p:cNvSpPr>
            <p:nvPr/>
          </p:nvSpPr>
          <p:spPr bwMode="auto">
            <a:xfrm>
              <a:off x="768" y="3795"/>
              <a:ext cx="1200" cy="355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050">
                  <a:latin typeface="Calibri" pitchFamily="34" charset="0"/>
                  <a:cs typeface="Calibri" pitchFamily="34" charset="0"/>
                </a:rPr>
                <a:t>Opérateurs de décalage avec affectation</a:t>
              </a:r>
            </a:p>
          </p:txBody>
        </p:sp>
        <p:sp>
          <p:nvSpPr>
            <p:cNvPr id="30779" name="Rectangle 47"/>
            <p:cNvSpPr>
              <a:spLocks noChangeArrowheads="1"/>
            </p:cNvSpPr>
            <p:nvPr/>
          </p:nvSpPr>
          <p:spPr bwMode="auto">
            <a:xfrm>
              <a:off x="48" y="3795"/>
              <a:ext cx="720" cy="355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&lt;&lt;=, &gt;&gt;=</a:t>
              </a:r>
            </a:p>
          </p:txBody>
        </p:sp>
        <p:sp>
          <p:nvSpPr>
            <p:cNvPr id="30780" name="Line 48"/>
            <p:cNvSpPr>
              <a:spLocks noChangeShapeType="1"/>
            </p:cNvSpPr>
            <p:nvPr/>
          </p:nvSpPr>
          <p:spPr bwMode="auto">
            <a:xfrm>
              <a:off x="48" y="4150"/>
              <a:ext cx="5664" cy="0"/>
            </a:xfrm>
            <a:prstGeom prst="line">
              <a:avLst/>
            </a:prstGeom>
            <a:solidFill>
              <a:schemeClr val="bg1"/>
            </a:solidFill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36000" rIns="36000"/>
            <a:lstStyle/>
            <a:p>
              <a:endParaRPr lang="fr-FR" sz="1200"/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2286000" y="4096941"/>
            <a:ext cx="6781800" cy="355997"/>
            <a:chOff x="48" y="3447"/>
            <a:chExt cx="5664" cy="348"/>
          </a:xfrm>
          <a:noFill/>
        </p:grpSpPr>
        <p:sp>
          <p:nvSpPr>
            <p:cNvPr id="30773" name="Rectangle 54"/>
            <p:cNvSpPr>
              <a:spLocks noChangeArrowheads="1"/>
            </p:cNvSpPr>
            <p:nvPr/>
          </p:nvSpPr>
          <p:spPr bwMode="auto">
            <a:xfrm>
              <a:off x="1968" y="3447"/>
              <a:ext cx="3744" cy="348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100" b="1" dirty="0">
                  <a:solidFill>
                    <a:srgbClr val="4EC9B0"/>
                  </a:solidFill>
                  <a:latin typeface="consolas" panose="020B0609020204030204" pitchFamily="49" charset="0"/>
                </a:rPr>
                <a:t>cout</a:t>
              </a: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&lt;&lt;a; </a:t>
              </a:r>
              <a:r>
                <a:rPr lang="fr-FR" sz="1100" b="1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cin</a:t>
              </a: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&gt;&gt;b; </a:t>
              </a:r>
              <a:r>
                <a:rPr lang="fr-FR" sz="1100" b="1" i="1" dirty="0">
                  <a:solidFill>
                    <a:srgbClr val="57A64A"/>
                  </a:solidFill>
                  <a:latin typeface="consolas" panose="020B0609020204030204" pitchFamily="49" charset="0"/>
                </a:rPr>
                <a:t>//a va dans cout et b vient de </a:t>
              </a:r>
              <a:r>
                <a:rPr lang="fr-FR" sz="1100" b="1" i="1" dirty="0" err="1">
                  <a:solidFill>
                    <a:srgbClr val="57A64A"/>
                  </a:solidFill>
                  <a:latin typeface="consolas" panose="020B0609020204030204" pitchFamily="49" charset="0"/>
                </a:rPr>
                <a:t>cin</a:t>
              </a: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</a:t>
              </a:r>
              <a:b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</a:b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a&lt;&lt;</a:t>
              </a:r>
              <a:r>
                <a:rPr lang="fr-FR" sz="1100" b="1" dirty="0">
                  <a:solidFill>
                    <a:srgbClr val="B8D7A3"/>
                  </a:solidFill>
                  <a:latin typeface="consolas" panose="020B0609020204030204" pitchFamily="49" charset="0"/>
                </a:rPr>
                <a:t>2</a:t>
              </a: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; </a:t>
              </a:r>
              <a:r>
                <a:rPr lang="fr-FR" sz="1100" b="1" i="1" dirty="0">
                  <a:solidFill>
                    <a:srgbClr val="57A64A"/>
                  </a:solidFill>
                  <a:latin typeface="consolas" panose="020B0609020204030204" pitchFamily="49" charset="0"/>
                </a:rPr>
                <a:t>//Décale les bits de a de 2 crans vers la gauche</a:t>
              </a:r>
              <a:endParaRPr lang="fr-FR" sz="11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774" name="Rectangle 55"/>
            <p:cNvSpPr>
              <a:spLocks noChangeArrowheads="1"/>
            </p:cNvSpPr>
            <p:nvPr/>
          </p:nvSpPr>
          <p:spPr bwMode="auto">
            <a:xfrm>
              <a:off x="768" y="3447"/>
              <a:ext cx="1200" cy="348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050">
                  <a:latin typeface="Calibri" pitchFamily="34" charset="0"/>
                  <a:cs typeface="Calibri" pitchFamily="34" charset="0"/>
                </a:rPr>
                <a:t>Opérateurs de décalage ou de flux</a:t>
              </a:r>
            </a:p>
          </p:txBody>
        </p:sp>
        <p:sp>
          <p:nvSpPr>
            <p:cNvPr id="30775" name="Rectangle 56"/>
            <p:cNvSpPr>
              <a:spLocks noChangeArrowheads="1"/>
            </p:cNvSpPr>
            <p:nvPr/>
          </p:nvSpPr>
          <p:spPr bwMode="auto">
            <a:xfrm>
              <a:off x="48" y="3447"/>
              <a:ext cx="720" cy="348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&lt;&lt;, &gt;&gt;</a:t>
              </a:r>
            </a:p>
          </p:txBody>
        </p:sp>
        <p:sp>
          <p:nvSpPr>
            <p:cNvPr id="30776" name="Line 57"/>
            <p:cNvSpPr>
              <a:spLocks noChangeShapeType="1"/>
            </p:cNvSpPr>
            <p:nvPr/>
          </p:nvSpPr>
          <p:spPr bwMode="auto">
            <a:xfrm>
              <a:off x="48" y="3795"/>
              <a:ext cx="5664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36000" rIns="36000"/>
            <a:lstStyle/>
            <a:p>
              <a:endParaRPr lang="fr-FR" sz="1200"/>
            </a:p>
          </p:txBody>
        </p:sp>
      </p:grp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2286000" y="3740944"/>
            <a:ext cx="6781800" cy="355997"/>
            <a:chOff x="48" y="3447"/>
            <a:chExt cx="5664" cy="348"/>
          </a:xfrm>
          <a:noFill/>
        </p:grpSpPr>
        <p:sp>
          <p:nvSpPr>
            <p:cNvPr id="30769" name="Rectangle 40"/>
            <p:cNvSpPr>
              <a:spLocks noChangeArrowheads="1"/>
            </p:cNvSpPr>
            <p:nvPr/>
          </p:nvSpPr>
          <p:spPr bwMode="auto">
            <a:xfrm>
              <a:off x="1968" y="3447"/>
              <a:ext cx="3744" cy="348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100" b="1" dirty="0">
                  <a:solidFill>
                    <a:srgbClr val="569CD6"/>
                  </a:solidFill>
                  <a:latin typeface="consolas" panose="020B0609020204030204" pitchFamily="49" charset="0"/>
                </a:rPr>
                <a:t>if</a:t>
              </a: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(a &amp;&amp; b) </a:t>
              </a:r>
              <a:r>
                <a:rPr lang="fr-FR" sz="1100" b="1" i="1" dirty="0">
                  <a:solidFill>
                    <a:srgbClr val="57A64A"/>
                  </a:solidFill>
                  <a:latin typeface="consolas" panose="020B0609020204030204" pitchFamily="49" charset="0"/>
                </a:rPr>
                <a:t>//si a ET b sont vrais</a:t>
              </a:r>
              <a:endParaRPr lang="fr-FR" sz="11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770" name="Rectangle 41"/>
            <p:cNvSpPr>
              <a:spLocks noChangeArrowheads="1"/>
            </p:cNvSpPr>
            <p:nvPr/>
          </p:nvSpPr>
          <p:spPr bwMode="auto">
            <a:xfrm>
              <a:off x="768" y="3447"/>
              <a:ext cx="1200" cy="348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050">
                  <a:latin typeface="Calibri" pitchFamily="34" charset="0"/>
                  <a:cs typeface="Calibri" pitchFamily="34" charset="0"/>
                </a:rPr>
                <a:t>Opérateurs logiques</a:t>
              </a:r>
            </a:p>
          </p:txBody>
        </p:sp>
        <p:sp>
          <p:nvSpPr>
            <p:cNvPr id="30771" name="Rectangle 42"/>
            <p:cNvSpPr>
              <a:spLocks noChangeArrowheads="1"/>
            </p:cNvSpPr>
            <p:nvPr/>
          </p:nvSpPr>
          <p:spPr bwMode="auto">
            <a:xfrm>
              <a:off x="48" y="3447"/>
              <a:ext cx="720" cy="348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&amp;&amp;, ||</a:t>
              </a:r>
            </a:p>
          </p:txBody>
        </p:sp>
        <p:sp>
          <p:nvSpPr>
            <p:cNvPr id="30772" name="Line 43"/>
            <p:cNvSpPr>
              <a:spLocks noChangeShapeType="1"/>
            </p:cNvSpPr>
            <p:nvPr/>
          </p:nvSpPr>
          <p:spPr bwMode="auto">
            <a:xfrm>
              <a:off x="48" y="3795"/>
              <a:ext cx="5664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36000" rIns="36000"/>
            <a:lstStyle/>
            <a:p>
              <a:endParaRPr lang="fr-FR" sz="1200"/>
            </a:p>
          </p:txBody>
        </p:sp>
      </p:grp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2286000" y="3268266"/>
            <a:ext cx="6781800" cy="472678"/>
            <a:chOff x="48" y="3093"/>
            <a:chExt cx="5664" cy="354"/>
          </a:xfrm>
          <a:noFill/>
        </p:grpSpPr>
        <p:sp>
          <p:nvSpPr>
            <p:cNvPr id="30765" name="Rectangle 35"/>
            <p:cNvSpPr>
              <a:spLocks noChangeArrowheads="1"/>
            </p:cNvSpPr>
            <p:nvPr/>
          </p:nvSpPr>
          <p:spPr bwMode="auto">
            <a:xfrm>
              <a:off x="1968" y="3093"/>
              <a:ext cx="3744" cy="354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a|=</a:t>
              </a:r>
              <a:r>
                <a:rPr lang="fr-FR" sz="1100" b="1" dirty="0">
                  <a:solidFill>
                    <a:srgbClr val="B8D7A3"/>
                  </a:solidFill>
                  <a:latin typeface="consolas" panose="020B0609020204030204" pitchFamily="49" charset="0"/>
                </a:rPr>
                <a:t>0x73</a:t>
              </a: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; </a:t>
              </a:r>
              <a:r>
                <a:rPr lang="fr-FR" sz="1100" b="1" i="1" dirty="0">
                  <a:solidFill>
                    <a:srgbClr val="57A64A"/>
                  </a:solidFill>
                  <a:latin typeface="consolas" panose="020B0609020204030204" pitchFamily="49" charset="0"/>
                </a:rPr>
                <a:t>//a devient a OU 01110011</a:t>
              </a:r>
              <a:endParaRPr lang="fr-FR" sz="11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766" name="Rectangle 36"/>
            <p:cNvSpPr>
              <a:spLocks noChangeArrowheads="1"/>
            </p:cNvSpPr>
            <p:nvPr/>
          </p:nvSpPr>
          <p:spPr bwMode="auto">
            <a:xfrm>
              <a:off x="768" y="3093"/>
              <a:ext cx="1200" cy="354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050">
                  <a:latin typeface="Calibri" pitchFamily="34" charset="0"/>
                  <a:cs typeface="Calibri" pitchFamily="34" charset="0"/>
                </a:rPr>
                <a:t>Opérateurs logiques bit à bit avec affectation</a:t>
              </a:r>
            </a:p>
          </p:txBody>
        </p:sp>
        <p:sp>
          <p:nvSpPr>
            <p:cNvPr id="30767" name="Rectangle 37"/>
            <p:cNvSpPr>
              <a:spLocks noChangeArrowheads="1"/>
            </p:cNvSpPr>
            <p:nvPr/>
          </p:nvSpPr>
          <p:spPr bwMode="auto">
            <a:xfrm>
              <a:off x="48" y="3093"/>
              <a:ext cx="720" cy="354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&amp;=, |=, ^=</a:t>
              </a:r>
            </a:p>
          </p:txBody>
        </p:sp>
        <p:sp>
          <p:nvSpPr>
            <p:cNvPr id="30768" name="Line 38"/>
            <p:cNvSpPr>
              <a:spLocks noChangeShapeType="1"/>
            </p:cNvSpPr>
            <p:nvPr/>
          </p:nvSpPr>
          <p:spPr bwMode="auto">
            <a:xfrm>
              <a:off x="48" y="3447"/>
              <a:ext cx="5664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36000" rIns="36000"/>
            <a:lstStyle/>
            <a:p>
              <a:endParaRPr lang="fr-FR" sz="1200"/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2286000" y="2912269"/>
            <a:ext cx="6781800" cy="355997"/>
            <a:chOff x="48" y="2746"/>
            <a:chExt cx="5664" cy="347"/>
          </a:xfrm>
          <a:noFill/>
        </p:grpSpPr>
        <p:sp>
          <p:nvSpPr>
            <p:cNvPr id="30761" name="Rectangle 30"/>
            <p:cNvSpPr>
              <a:spLocks noChangeArrowheads="1"/>
            </p:cNvSpPr>
            <p:nvPr/>
          </p:nvSpPr>
          <p:spPr bwMode="auto">
            <a:xfrm>
              <a:off x="1968" y="2746"/>
              <a:ext cx="3744" cy="347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pt-BR" sz="1100" b="1" dirty="0">
                  <a:solidFill>
                    <a:srgbClr val="569CD6"/>
                  </a:solidFill>
                  <a:latin typeface="consolas" panose="020B0609020204030204" pitchFamily="49" charset="0"/>
                </a:rPr>
                <a:t>unsigned</a:t>
              </a:r>
              <a:r>
                <a:rPr lang="pt-B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</a:t>
              </a:r>
              <a:r>
                <a:rPr lang="pt-BR" sz="1100" b="1" dirty="0">
                  <a:solidFill>
                    <a:srgbClr val="569CD6"/>
                  </a:solidFill>
                  <a:latin typeface="consolas" panose="020B0609020204030204" pitchFamily="49" charset="0"/>
                </a:rPr>
                <a:t>char</a:t>
              </a:r>
              <a:r>
                <a:rPr lang="pt-B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a=</a:t>
              </a:r>
              <a:r>
                <a:rPr lang="pt-BR" sz="1100" b="1" dirty="0">
                  <a:solidFill>
                    <a:srgbClr val="B8D7A3"/>
                  </a:solidFill>
                  <a:latin typeface="consolas" panose="020B0609020204030204" pitchFamily="49" charset="0"/>
                </a:rPr>
                <a:t>0x73</a:t>
              </a:r>
              <a:r>
                <a:rPr lang="pt-B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 ^ </a:t>
              </a:r>
              <a:r>
                <a:rPr lang="pt-BR" sz="1100" b="1" dirty="0">
                  <a:solidFill>
                    <a:srgbClr val="B8D7A3"/>
                  </a:solidFill>
                  <a:latin typeface="consolas" panose="020B0609020204030204" pitchFamily="49" charset="0"/>
                </a:rPr>
                <a:t>0x9A</a:t>
              </a:r>
              <a:r>
                <a:rPr lang="pt-B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;</a:t>
              </a:r>
              <a:br>
                <a:rPr lang="pt-B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</a:br>
              <a:r>
                <a:rPr lang="pt-BR" sz="1100" b="1" i="1" dirty="0">
                  <a:solidFill>
                    <a:srgbClr val="57A64A"/>
                  </a:solidFill>
                  <a:latin typeface="consolas" panose="020B0609020204030204" pitchFamily="49" charset="0"/>
                </a:rPr>
                <a:t>//01110011 ^ 10011010 = 11101001 (E9)</a:t>
              </a:r>
              <a:endParaRPr lang="fr-FR" sz="11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762" name="Rectangle 31"/>
            <p:cNvSpPr>
              <a:spLocks noChangeArrowheads="1"/>
            </p:cNvSpPr>
            <p:nvPr/>
          </p:nvSpPr>
          <p:spPr bwMode="auto">
            <a:xfrm>
              <a:off x="768" y="2746"/>
              <a:ext cx="1200" cy="347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050">
                  <a:latin typeface="Calibri" pitchFamily="34" charset="0"/>
                  <a:cs typeface="Calibri" pitchFamily="34" charset="0"/>
                </a:rPr>
                <a:t>Opérateurs logiques bit à bit</a:t>
              </a:r>
            </a:p>
          </p:txBody>
        </p:sp>
        <p:sp>
          <p:nvSpPr>
            <p:cNvPr id="30763" name="Rectangle 32"/>
            <p:cNvSpPr>
              <a:spLocks noChangeArrowheads="1"/>
            </p:cNvSpPr>
            <p:nvPr/>
          </p:nvSpPr>
          <p:spPr bwMode="auto">
            <a:xfrm>
              <a:off x="48" y="2746"/>
              <a:ext cx="720" cy="347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&amp;, |, ^</a:t>
              </a:r>
            </a:p>
          </p:txBody>
        </p:sp>
        <p:sp>
          <p:nvSpPr>
            <p:cNvPr id="30764" name="Line 33"/>
            <p:cNvSpPr>
              <a:spLocks noChangeShapeType="1"/>
            </p:cNvSpPr>
            <p:nvPr/>
          </p:nvSpPr>
          <p:spPr bwMode="auto">
            <a:xfrm>
              <a:off x="48" y="3093"/>
              <a:ext cx="5664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36000" rIns="36000"/>
            <a:lstStyle/>
            <a:p>
              <a:endParaRPr lang="fr-FR" sz="1200"/>
            </a:p>
          </p:txBody>
        </p:sp>
      </p:grpSp>
      <p:grpSp>
        <p:nvGrpSpPr>
          <p:cNvPr id="7" name="Group 24"/>
          <p:cNvGrpSpPr>
            <a:grpSpLocks/>
          </p:cNvGrpSpPr>
          <p:nvPr/>
        </p:nvGrpSpPr>
        <p:grpSpPr bwMode="auto">
          <a:xfrm>
            <a:off x="2286000" y="2440781"/>
            <a:ext cx="6781800" cy="471488"/>
            <a:chOff x="48" y="2350"/>
            <a:chExt cx="5664" cy="396"/>
          </a:xfrm>
          <a:noFill/>
        </p:grpSpPr>
        <p:sp>
          <p:nvSpPr>
            <p:cNvPr id="30757" name="Rectangle 25"/>
            <p:cNvSpPr>
              <a:spLocks noChangeArrowheads="1"/>
            </p:cNvSpPr>
            <p:nvPr/>
          </p:nvSpPr>
          <p:spPr bwMode="auto">
            <a:xfrm>
              <a:off x="1968" y="2350"/>
              <a:ext cx="3744" cy="396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a*=b; </a:t>
              </a:r>
              <a:r>
                <a:rPr lang="fr-FR" sz="1100" b="1" i="1" dirty="0">
                  <a:solidFill>
                    <a:srgbClr val="57A64A"/>
                  </a:solidFill>
                  <a:latin typeface="consolas" panose="020B0609020204030204" pitchFamily="49" charset="0"/>
                </a:rPr>
                <a:t>//a devient le produit de a par b</a:t>
              </a:r>
              <a:endParaRPr lang="fr-FR" sz="11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758" name="Rectangle 26"/>
            <p:cNvSpPr>
              <a:spLocks noChangeArrowheads="1"/>
            </p:cNvSpPr>
            <p:nvPr/>
          </p:nvSpPr>
          <p:spPr bwMode="auto">
            <a:xfrm>
              <a:off x="768" y="2350"/>
              <a:ext cx="1200" cy="396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050">
                  <a:latin typeface="Calibri" pitchFamily="34" charset="0"/>
                  <a:cs typeface="Calibri" pitchFamily="34" charset="0"/>
                </a:rPr>
                <a:t>Opérateurs arithmétiques avec affectation</a:t>
              </a:r>
            </a:p>
          </p:txBody>
        </p:sp>
        <p:sp>
          <p:nvSpPr>
            <p:cNvPr id="30759" name="Rectangle 27"/>
            <p:cNvSpPr>
              <a:spLocks noChangeArrowheads="1"/>
            </p:cNvSpPr>
            <p:nvPr/>
          </p:nvSpPr>
          <p:spPr bwMode="auto">
            <a:xfrm>
              <a:off x="48" y="2350"/>
              <a:ext cx="720" cy="396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*=, +=, -=, /=, %=</a:t>
              </a:r>
            </a:p>
          </p:txBody>
        </p:sp>
        <p:sp>
          <p:nvSpPr>
            <p:cNvPr id="30760" name="Line 28"/>
            <p:cNvSpPr>
              <a:spLocks noChangeShapeType="1"/>
            </p:cNvSpPr>
            <p:nvPr/>
          </p:nvSpPr>
          <p:spPr bwMode="auto">
            <a:xfrm>
              <a:off x="48" y="2746"/>
              <a:ext cx="5664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36000" rIns="36000"/>
            <a:lstStyle/>
            <a:p>
              <a:endParaRPr lang="fr-FR" sz="1200"/>
            </a:p>
          </p:txBody>
        </p:sp>
      </p:grp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2286000" y="2083594"/>
            <a:ext cx="6781800" cy="357188"/>
            <a:chOff x="48" y="1954"/>
            <a:chExt cx="5664" cy="396"/>
          </a:xfrm>
          <a:noFill/>
        </p:grpSpPr>
        <p:sp>
          <p:nvSpPr>
            <p:cNvPr id="30753" name="Rectangle 20"/>
            <p:cNvSpPr>
              <a:spLocks noChangeArrowheads="1"/>
            </p:cNvSpPr>
            <p:nvPr/>
          </p:nvSpPr>
          <p:spPr bwMode="auto">
            <a:xfrm>
              <a:off x="1968" y="1954"/>
              <a:ext cx="3744" cy="396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c=a*b; </a:t>
              </a:r>
              <a:r>
                <a:rPr lang="fr-FR" sz="1100" b="1" i="1" dirty="0">
                  <a:solidFill>
                    <a:srgbClr val="57A64A"/>
                  </a:solidFill>
                  <a:latin typeface="consolas" panose="020B0609020204030204" pitchFamily="49" charset="0"/>
                </a:rPr>
                <a:t>//c devient le produit de a par b</a:t>
              </a:r>
              <a:endParaRPr lang="fr-FR" sz="11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754" name="Rectangle 21"/>
            <p:cNvSpPr>
              <a:spLocks noChangeArrowheads="1"/>
            </p:cNvSpPr>
            <p:nvPr/>
          </p:nvSpPr>
          <p:spPr bwMode="auto">
            <a:xfrm>
              <a:off x="768" y="1954"/>
              <a:ext cx="1200" cy="396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050">
                  <a:latin typeface="Calibri" pitchFamily="34" charset="0"/>
                  <a:cs typeface="Calibri" pitchFamily="34" charset="0"/>
                </a:rPr>
                <a:t>Opérateur d’affectation</a:t>
              </a:r>
            </a:p>
          </p:txBody>
        </p:sp>
        <p:sp>
          <p:nvSpPr>
            <p:cNvPr id="30755" name="Rectangle 22"/>
            <p:cNvSpPr>
              <a:spLocks noChangeArrowheads="1"/>
            </p:cNvSpPr>
            <p:nvPr/>
          </p:nvSpPr>
          <p:spPr bwMode="auto">
            <a:xfrm>
              <a:off x="48" y="1954"/>
              <a:ext cx="720" cy="396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=</a:t>
              </a:r>
            </a:p>
          </p:txBody>
        </p:sp>
        <p:sp>
          <p:nvSpPr>
            <p:cNvPr id="30756" name="Line 23"/>
            <p:cNvSpPr>
              <a:spLocks noChangeShapeType="1"/>
            </p:cNvSpPr>
            <p:nvPr/>
          </p:nvSpPr>
          <p:spPr bwMode="auto">
            <a:xfrm>
              <a:off x="48" y="2350"/>
              <a:ext cx="5664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36000" rIns="36000"/>
            <a:lstStyle/>
            <a:p>
              <a:endParaRPr lang="fr-FR" sz="1200"/>
            </a:p>
          </p:txBody>
        </p:sp>
      </p:grpSp>
      <p:grpSp>
        <p:nvGrpSpPr>
          <p:cNvPr id="9" name="Group 14"/>
          <p:cNvGrpSpPr>
            <a:grpSpLocks/>
          </p:cNvGrpSpPr>
          <p:nvPr/>
        </p:nvGrpSpPr>
        <p:grpSpPr bwMode="auto">
          <a:xfrm>
            <a:off x="2286000" y="1727597"/>
            <a:ext cx="6781800" cy="355997"/>
            <a:chOff x="48" y="1607"/>
            <a:chExt cx="5664" cy="347"/>
          </a:xfrm>
          <a:noFill/>
        </p:grpSpPr>
        <p:sp>
          <p:nvSpPr>
            <p:cNvPr id="30749" name="Rectangle 15"/>
            <p:cNvSpPr>
              <a:spLocks noChangeArrowheads="1"/>
            </p:cNvSpPr>
            <p:nvPr/>
          </p:nvSpPr>
          <p:spPr bwMode="auto">
            <a:xfrm>
              <a:off x="1968" y="1607"/>
              <a:ext cx="3744" cy="347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c=a*b; </a:t>
              </a:r>
              <a:r>
                <a:rPr lang="fr-FR" sz="1100" b="1" i="1" dirty="0">
                  <a:solidFill>
                    <a:srgbClr val="57A64A"/>
                  </a:solidFill>
                  <a:latin typeface="consolas" panose="020B0609020204030204" pitchFamily="49" charset="0"/>
                </a:rPr>
                <a:t>//c devient le produit de a par b</a:t>
              </a:r>
              <a:endParaRPr lang="fr-FR" sz="11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750" name="Rectangle 16"/>
            <p:cNvSpPr>
              <a:spLocks noChangeArrowheads="1"/>
            </p:cNvSpPr>
            <p:nvPr/>
          </p:nvSpPr>
          <p:spPr bwMode="auto">
            <a:xfrm>
              <a:off x="768" y="1607"/>
              <a:ext cx="1200" cy="347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050">
                  <a:latin typeface="Calibri" pitchFamily="34" charset="0"/>
                  <a:cs typeface="Calibri" pitchFamily="34" charset="0"/>
                </a:rPr>
                <a:t>Opérateurs arithmétiques usuels</a:t>
              </a:r>
            </a:p>
          </p:txBody>
        </p:sp>
        <p:sp>
          <p:nvSpPr>
            <p:cNvPr id="30751" name="Rectangle 17"/>
            <p:cNvSpPr>
              <a:spLocks noChangeArrowheads="1"/>
            </p:cNvSpPr>
            <p:nvPr/>
          </p:nvSpPr>
          <p:spPr bwMode="auto">
            <a:xfrm>
              <a:off x="48" y="1607"/>
              <a:ext cx="720" cy="347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*, +, -, /, %</a:t>
              </a:r>
            </a:p>
          </p:txBody>
        </p:sp>
        <p:sp>
          <p:nvSpPr>
            <p:cNvPr id="30752" name="Line 18"/>
            <p:cNvSpPr>
              <a:spLocks noChangeShapeType="1"/>
            </p:cNvSpPr>
            <p:nvPr/>
          </p:nvSpPr>
          <p:spPr bwMode="auto">
            <a:xfrm>
              <a:off x="48" y="1954"/>
              <a:ext cx="5664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36000" rIns="36000"/>
            <a:lstStyle/>
            <a:p>
              <a:endParaRPr lang="fr-FR" sz="1200"/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2286000" y="1371601"/>
            <a:ext cx="6781800" cy="355997"/>
            <a:chOff x="48" y="1259"/>
            <a:chExt cx="5664" cy="348"/>
          </a:xfrm>
          <a:noFill/>
        </p:grpSpPr>
        <p:sp>
          <p:nvSpPr>
            <p:cNvPr id="30745" name="Rectangle 10"/>
            <p:cNvSpPr>
              <a:spLocks noChangeArrowheads="1"/>
            </p:cNvSpPr>
            <p:nvPr/>
          </p:nvSpPr>
          <p:spPr bwMode="auto">
            <a:xfrm>
              <a:off x="1968" y="1259"/>
              <a:ext cx="3744" cy="348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100" b="1" dirty="0">
                  <a:solidFill>
                    <a:srgbClr val="569CD6"/>
                  </a:solidFill>
                  <a:latin typeface="consolas" panose="020B0609020204030204" pitchFamily="49" charset="0"/>
                </a:rPr>
                <a:t>if</a:t>
              </a:r>
              <a:r>
                <a:rPr lang="fr-FR" sz="1100" b="1" dirty="0">
                  <a:solidFill>
                    <a:srgbClr val="DCDCDC"/>
                  </a:solidFill>
                  <a:latin typeface="consolas" panose="020B0609020204030204" pitchFamily="49" charset="0"/>
                </a:rPr>
                <a:t>(a==b) </a:t>
              </a:r>
              <a:r>
                <a:rPr lang="fr-FR" sz="1100" b="1" i="1" dirty="0">
                  <a:solidFill>
                    <a:srgbClr val="57A64A"/>
                  </a:solidFill>
                  <a:latin typeface="consolas" panose="020B0609020204030204" pitchFamily="49" charset="0"/>
                </a:rPr>
                <a:t>//Si a est égal à b</a:t>
              </a:r>
              <a:endParaRPr lang="fr-FR" sz="11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746" name="Rectangle 11"/>
            <p:cNvSpPr>
              <a:spLocks noChangeArrowheads="1"/>
            </p:cNvSpPr>
            <p:nvPr/>
          </p:nvSpPr>
          <p:spPr bwMode="auto">
            <a:xfrm>
              <a:off x="768" y="1259"/>
              <a:ext cx="1200" cy="348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 anchor="ctr"/>
            <a:lstStyle/>
            <a:p>
              <a:pPr>
                <a:spcBef>
                  <a:spcPct val="20000"/>
                </a:spcBef>
                <a:buSzPct val="70000"/>
              </a:pPr>
              <a:r>
                <a:rPr lang="fr-FR" sz="1050">
                  <a:latin typeface="Calibri" pitchFamily="34" charset="0"/>
                  <a:cs typeface="Calibri" pitchFamily="34" charset="0"/>
                </a:rPr>
                <a:t>Opérateurs de comparaison</a:t>
              </a:r>
            </a:p>
          </p:txBody>
        </p:sp>
        <p:sp>
          <p:nvSpPr>
            <p:cNvPr id="30747" name="Rectangle 12"/>
            <p:cNvSpPr>
              <a:spLocks noChangeArrowheads="1"/>
            </p:cNvSpPr>
            <p:nvPr/>
          </p:nvSpPr>
          <p:spPr bwMode="auto">
            <a:xfrm>
              <a:off x="48" y="1259"/>
              <a:ext cx="720" cy="348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==, !=, &lt;, &lt;=, &gt;, &gt;=</a:t>
              </a:r>
            </a:p>
          </p:txBody>
        </p:sp>
        <p:sp>
          <p:nvSpPr>
            <p:cNvPr id="30748" name="Line 13"/>
            <p:cNvSpPr>
              <a:spLocks noChangeShapeType="1"/>
            </p:cNvSpPr>
            <p:nvPr/>
          </p:nvSpPr>
          <p:spPr bwMode="auto">
            <a:xfrm>
              <a:off x="48" y="1607"/>
              <a:ext cx="5664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36000" rIns="36000"/>
            <a:lstStyle/>
            <a:p>
              <a:endParaRPr lang="fr-FR" sz="1200"/>
            </a:p>
          </p:txBody>
        </p:sp>
      </p:grpSp>
      <p:grpSp>
        <p:nvGrpSpPr>
          <p:cNvPr id="30734" name="Group 3"/>
          <p:cNvGrpSpPr>
            <a:grpSpLocks/>
          </p:cNvGrpSpPr>
          <p:nvPr/>
        </p:nvGrpSpPr>
        <p:grpSpPr bwMode="auto">
          <a:xfrm>
            <a:off x="2286000" y="1085850"/>
            <a:ext cx="6781800" cy="285750"/>
            <a:chOff x="48" y="912"/>
            <a:chExt cx="5664" cy="347"/>
          </a:xfrm>
          <a:noFill/>
        </p:grpSpPr>
        <p:sp>
          <p:nvSpPr>
            <p:cNvPr id="100356" name="Rectangle 4"/>
            <p:cNvSpPr>
              <a:spLocks noChangeArrowheads="1"/>
            </p:cNvSpPr>
            <p:nvPr/>
          </p:nvSpPr>
          <p:spPr bwMode="auto">
            <a:xfrm>
              <a:off x="1968" y="912"/>
              <a:ext cx="3744" cy="34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/>
              <a:tailEnd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4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Exemple d’utilisation</a:t>
              </a:r>
            </a:p>
          </p:txBody>
        </p:sp>
        <p:sp>
          <p:nvSpPr>
            <p:cNvPr id="100357" name="Rectangle 5"/>
            <p:cNvSpPr>
              <a:spLocks noChangeArrowheads="1"/>
            </p:cNvSpPr>
            <p:nvPr/>
          </p:nvSpPr>
          <p:spPr bwMode="auto">
            <a:xfrm>
              <a:off x="768" y="912"/>
              <a:ext cx="1200" cy="34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/>
              <a:tailEnd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4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Signification</a:t>
              </a:r>
            </a:p>
          </p:txBody>
        </p:sp>
        <p:sp>
          <p:nvSpPr>
            <p:cNvPr id="100358" name="Rectangle 6"/>
            <p:cNvSpPr>
              <a:spLocks noChangeArrowheads="1"/>
            </p:cNvSpPr>
            <p:nvPr/>
          </p:nvSpPr>
          <p:spPr bwMode="auto">
            <a:xfrm>
              <a:off x="48" y="912"/>
              <a:ext cx="720" cy="34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/>
              <a:tailEnd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4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Opérateur</a:t>
              </a:r>
            </a:p>
          </p:txBody>
        </p:sp>
        <p:sp>
          <p:nvSpPr>
            <p:cNvPr id="30743" name="Line 7"/>
            <p:cNvSpPr>
              <a:spLocks noChangeShapeType="1"/>
            </p:cNvSpPr>
            <p:nvPr/>
          </p:nvSpPr>
          <p:spPr bwMode="auto">
            <a:xfrm>
              <a:off x="48" y="912"/>
              <a:ext cx="5664" cy="0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tint val="80000"/>
                  </a:schemeClr>
                </a:gs>
                <a:gs pos="100000">
                  <a:schemeClr val="bg1">
                    <a:shade val="3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/>
            <a:lstStyle/>
            <a:p>
              <a:endParaRPr lang="fr-FR" sz="16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0744" name="Line 8"/>
            <p:cNvSpPr>
              <a:spLocks noChangeShapeType="1"/>
            </p:cNvSpPr>
            <p:nvPr/>
          </p:nvSpPr>
          <p:spPr bwMode="auto">
            <a:xfrm>
              <a:off x="48" y="1259"/>
              <a:ext cx="5664" cy="0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tint val="80000"/>
                  </a:schemeClr>
                </a:gs>
                <a:gs pos="100000">
                  <a:schemeClr val="bg1">
                    <a:shade val="3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/>
            <a:lstStyle/>
            <a:p>
              <a:endParaRPr lang="fr-FR" sz="160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0735" name="Group 58"/>
          <p:cNvGrpSpPr>
            <a:grpSpLocks/>
          </p:cNvGrpSpPr>
          <p:nvPr/>
        </p:nvGrpSpPr>
        <p:grpSpPr bwMode="auto">
          <a:xfrm>
            <a:off x="2286000" y="1085850"/>
            <a:ext cx="6781800" cy="3839766"/>
            <a:chOff x="48" y="912"/>
            <a:chExt cx="5664" cy="3127"/>
          </a:xfrm>
          <a:noFill/>
        </p:grpSpPr>
        <p:sp>
          <p:nvSpPr>
            <p:cNvPr id="30736" name="Line 49"/>
            <p:cNvSpPr>
              <a:spLocks noChangeShapeType="1"/>
            </p:cNvSpPr>
            <p:nvPr/>
          </p:nvSpPr>
          <p:spPr bwMode="auto">
            <a:xfrm>
              <a:off x="48" y="912"/>
              <a:ext cx="0" cy="3127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36000" rIns="36000"/>
            <a:lstStyle/>
            <a:p>
              <a:endParaRPr lang="fr-FR" sz="1200"/>
            </a:p>
          </p:txBody>
        </p:sp>
        <p:sp>
          <p:nvSpPr>
            <p:cNvPr id="30737" name="Line 50"/>
            <p:cNvSpPr>
              <a:spLocks noChangeShapeType="1"/>
            </p:cNvSpPr>
            <p:nvPr/>
          </p:nvSpPr>
          <p:spPr bwMode="auto">
            <a:xfrm>
              <a:off x="768" y="912"/>
              <a:ext cx="0" cy="3127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36000" rIns="36000"/>
            <a:lstStyle/>
            <a:p>
              <a:endParaRPr lang="fr-FR" sz="1200"/>
            </a:p>
          </p:txBody>
        </p:sp>
        <p:sp>
          <p:nvSpPr>
            <p:cNvPr id="30738" name="Line 51"/>
            <p:cNvSpPr>
              <a:spLocks noChangeShapeType="1"/>
            </p:cNvSpPr>
            <p:nvPr/>
          </p:nvSpPr>
          <p:spPr bwMode="auto">
            <a:xfrm>
              <a:off x="5712" y="912"/>
              <a:ext cx="0" cy="3127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36000" rIns="36000"/>
            <a:lstStyle/>
            <a:p>
              <a:endParaRPr lang="fr-FR" sz="1200"/>
            </a:p>
          </p:txBody>
        </p:sp>
        <p:sp>
          <p:nvSpPr>
            <p:cNvPr id="30739" name="Line 52"/>
            <p:cNvSpPr>
              <a:spLocks noChangeShapeType="1"/>
            </p:cNvSpPr>
            <p:nvPr/>
          </p:nvSpPr>
          <p:spPr bwMode="auto">
            <a:xfrm>
              <a:off x="1968" y="912"/>
              <a:ext cx="0" cy="3127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36000" rIns="36000"/>
            <a:lstStyle/>
            <a:p>
              <a:endParaRPr lang="fr-FR" sz="1200"/>
            </a:p>
          </p:txBody>
        </p:sp>
      </p:grpSp>
      <p:sp>
        <p:nvSpPr>
          <p:cNvPr id="68" name="Line 48"/>
          <p:cNvSpPr>
            <a:spLocks noChangeShapeType="1"/>
          </p:cNvSpPr>
          <p:nvPr/>
        </p:nvSpPr>
        <p:spPr bwMode="auto">
          <a:xfrm>
            <a:off x="2286000" y="4925616"/>
            <a:ext cx="6781800" cy="0"/>
          </a:xfrm>
          <a:prstGeom prst="line">
            <a:avLst/>
          </a:prstGeom>
          <a:noFill/>
          <a:ln w="28575" cap="sq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36000" rIns="36000"/>
          <a:lstStyle/>
          <a:p>
            <a:endParaRPr lang="fr-FR" sz="1200"/>
          </a:p>
        </p:txBody>
      </p:sp>
      <p:pic>
        <p:nvPicPr>
          <p:cNvPr id="65" name="Image 6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10400" y="396325"/>
            <a:ext cx="838201" cy="61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2193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Exemple 1 : opérateurs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  <a:cs typeface="+mn-cs"/>
              </a:rPr>
              <a:t>==</a:t>
            </a:r>
            <a:r>
              <a:rPr lang="fr-FR" dirty="0"/>
              <a:t> et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  <a:cs typeface="+mn-cs"/>
              </a:rPr>
              <a:t>!=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14</a:t>
            </a:fld>
            <a:endParaRPr lang="fr-FR" dirty="0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Opérateurs unaires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Opérateurs binaires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Opérateurs spéciaux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101380" name="AutoShape 4"/>
          <p:cNvSpPr>
            <a:spLocks noChangeArrowheads="1"/>
          </p:cNvSpPr>
          <p:nvPr/>
        </p:nvSpPr>
        <p:spPr bwMode="auto">
          <a:xfrm>
            <a:off x="3454400" y="1162050"/>
            <a:ext cx="3632200" cy="1200150"/>
          </a:xfrm>
          <a:prstGeom prst="roundRect">
            <a:avLst>
              <a:gd name="adj" fmla="val 997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operator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==(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CVecteur2D&amp; v)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operator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!=(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CVecteur2D&amp; v)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[…]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};</a:t>
            </a:r>
            <a:endParaRPr lang="fr-FR" sz="1100" b="1" noProof="1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sp>
        <p:nvSpPr>
          <p:cNvPr id="101381" name="AutoShape 5"/>
          <p:cNvSpPr>
            <a:spLocks noChangeArrowheads="1"/>
          </p:cNvSpPr>
          <p:nvPr/>
        </p:nvSpPr>
        <p:spPr bwMode="auto">
          <a:xfrm>
            <a:off x="3454400" y="2495550"/>
            <a:ext cx="4394200" cy="1885950"/>
          </a:xfrm>
          <a:prstGeom prst="roundRect">
            <a:avLst>
              <a:gd name="adj" fmla="val 524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CVecteur2D::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operator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==(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CVecteur2D&amp; v)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endParaRPr lang="fr-FR" sz="1100" b="1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m_dX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==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v.m_dX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&amp;&amp;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m_dY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==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v.m_dY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else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CVecteur2D::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operator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!=(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CVecteur2D&amp; c)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!(*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== c);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fr-FR" sz="1100" b="1" noProof="1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sp>
        <p:nvSpPr>
          <p:cNvPr id="101382" name="AutoShape 6"/>
          <p:cNvSpPr>
            <a:spLocks noChangeArrowheads="1"/>
          </p:cNvSpPr>
          <p:nvPr/>
        </p:nvSpPr>
        <p:spPr bwMode="auto">
          <a:xfrm>
            <a:off x="7086600" y="1047750"/>
            <a:ext cx="2043545" cy="1447800"/>
          </a:xfrm>
          <a:prstGeom prst="wedgeRoundRectCallout">
            <a:avLst>
              <a:gd name="adj1" fmla="val -93083"/>
              <a:gd name="adj2" fmla="val -6339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Les opérateurs binaires définis en tant que membres de classe prennent un seul paramètre : l’opérande de droite</a:t>
            </a:r>
            <a:endParaRPr lang="fr-FR" sz="1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1383" name="AutoShape 7"/>
          <p:cNvSpPr>
            <a:spLocks noChangeArrowheads="1"/>
          </p:cNvSpPr>
          <p:nvPr/>
        </p:nvSpPr>
        <p:spPr bwMode="auto">
          <a:xfrm>
            <a:off x="2057400" y="1162050"/>
            <a:ext cx="1333500" cy="571500"/>
          </a:xfrm>
          <a:prstGeom prst="wedgeRoundRectCallout">
            <a:avLst>
              <a:gd name="adj1" fmla="val 72750"/>
              <a:gd name="adj2" fmla="val 73143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Ils retournent des </a:t>
            </a:r>
            <a:r>
              <a:rPr lang="fr-FR" sz="1400" b="1" noProof="1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fr-FR" sz="1400" dirty="0"/>
              <a:t>.</a:t>
            </a:r>
            <a:endParaRPr lang="fr-FR" sz="1400" b="1" dirty="0"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0" y="4400550"/>
            <a:ext cx="676762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1600" dirty="0">
                <a:latin typeface="Calibri" panose="020F0502020204030204" pitchFamily="34" charset="0"/>
              </a:rPr>
              <a:t>Si 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v1</a:t>
            </a:r>
            <a:r>
              <a:rPr lang="fr-F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latin typeface="Calibri" panose="020F0502020204030204" pitchFamily="34" charset="0"/>
              </a:rPr>
              <a:t>et 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v2</a:t>
            </a:r>
            <a:r>
              <a:rPr lang="fr-F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latin typeface="Calibri" panose="020F0502020204030204" pitchFamily="34" charset="0"/>
              </a:rPr>
              <a:t>sont deux vecteurs, </a:t>
            </a:r>
          </a:p>
          <a:p>
            <a:pPr>
              <a:lnSpc>
                <a:spcPct val="90000"/>
              </a:lnSpc>
              <a:buNone/>
            </a:pPr>
            <a:r>
              <a:rPr lang="fr-FR" sz="1600" dirty="0">
                <a:latin typeface="Calibri" panose="020F0502020204030204" pitchFamily="34" charset="0"/>
              </a:rPr>
              <a:t>alors « 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v1 == v2</a:t>
            </a:r>
            <a:r>
              <a:rPr lang="fr-FR" sz="1600" dirty="0">
                <a:latin typeface="Calibri" panose="020F0502020204030204" pitchFamily="34" charset="0"/>
              </a:rPr>
              <a:t> » est équivalent à « 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v1.</a:t>
            </a:r>
            <a:r>
              <a:rPr lang="fr-FR" sz="1600" b="1" dirty="0">
                <a:solidFill>
                  <a:srgbClr val="569CD6"/>
                </a:solidFill>
                <a:latin typeface="consolas" panose="020B0609020204030204" pitchFamily="49" charset="0"/>
                <a:cs typeface="+mn-cs"/>
              </a:rPr>
              <a:t>operator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==(v2)</a:t>
            </a:r>
            <a:r>
              <a:rPr lang="fr-FR" sz="1600" dirty="0">
                <a:latin typeface="Calibri" panose="020F0502020204030204" pitchFamily="34" charset="0"/>
              </a:rPr>
              <a:t> »</a:t>
            </a:r>
            <a:endParaRPr lang="fr-FR" sz="16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7778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animBg="1"/>
      <p:bldP spid="101381" grpId="0" animBg="1"/>
      <p:bldP spid="101382" grpId="0" animBg="1"/>
      <p:bldP spid="101383" grpId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Exemple 1 : opérateurs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  <a:cs typeface="+mn-cs"/>
              </a:rPr>
              <a:t>==</a:t>
            </a:r>
            <a:r>
              <a:rPr lang="fr-FR" dirty="0"/>
              <a:t> et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  <a:cs typeface="+mn-cs"/>
              </a:rPr>
              <a:t>!=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15</a:t>
            </a:fld>
            <a:endParaRPr lang="fr-FR" dirty="0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Opérateurs unaires</a:t>
            </a:r>
          </a:p>
          <a:p>
            <a:pPr lvl="1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Opérateurs binaires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Opérateurs spéciaux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</p:txBody>
      </p:sp>
      <p:sp>
        <p:nvSpPr>
          <p:cNvPr id="101380" name="AutoShape 4"/>
          <p:cNvSpPr>
            <a:spLocks noChangeArrowheads="1"/>
          </p:cNvSpPr>
          <p:nvPr/>
        </p:nvSpPr>
        <p:spPr bwMode="auto">
          <a:xfrm>
            <a:off x="3454400" y="1162050"/>
            <a:ext cx="4775200" cy="1126081"/>
          </a:xfrm>
          <a:prstGeom prst="roundRect">
            <a:avLst>
              <a:gd name="adj" fmla="val 997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</a:rPr>
              <a:t>  […]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operator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==(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CVecteur2D&amp; v1,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CVecteur2D&amp; v2);</a:t>
            </a:r>
          </a:p>
          <a:p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operator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!=(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CVecteur2D&amp; v1,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CVecteur2D&amp; v2);</a:t>
            </a:r>
            <a:endParaRPr lang="fr-FR" sz="1100" b="1" noProof="1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sp>
        <p:nvSpPr>
          <p:cNvPr id="101381" name="AutoShape 5"/>
          <p:cNvSpPr>
            <a:spLocks noChangeArrowheads="1"/>
          </p:cNvSpPr>
          <p:nvPr/>
        </p:nvSpPr>
        <p:spPr bwMode="auto">
          <a:xfrm>
            <a:off x="3454400" y="2495550"/>
            <a:ext cx="4775200" cy="1885950"/>
          </a:xfrm>
          <a:prstGeom prst="roundRect">
            <a:avLst>
              <a:gd name="adj" fmla="val 524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operator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==(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CVecteur2D&amp; v1,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CVecteur2D&amp; v2)</a:t>
            </a:r>
            <a:endParaRPr lang="fr-FR" sz="1100" b="1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(v1.GetX() == v2.GetX() &amp;&amp; v1.GetY() == v2.GetY() )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else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operator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!=(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CVecteur2D&amp; v1,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CVecteur2D&amp; v2)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!(v1 == v2); </a:t>
            </a:r>
          </a:p>
          <a:p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fr-FR" sz="1100" b="1" noProof="1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sp>
        <p:nvSpPr>
          <p:cNvPr id="101382" name="AutoShape 6"/>
          <p:cNvSpPr>
            <a:spLocks noChangeArrowheads="1"/>
          </p:cNvSpPr>
          <p:nvPr/>
        </p:nvSpPr>
        <p:spPr bwMode="auto">
          <a:xfrm>
            <a:off x="4904413" y="986381"/>
            <a:ext cx="4176825" cy="817245"/>
          </a:xfrm>
          <a:prstGeom prst="wedgeRoundRectCallout">
            <a:avLst>
              <a:gd name="adj1" fmla="val -2068"/>
              <a:gd name="adj2" fmla="val 59965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Les opérateurs binaires définis en tant que membres de classe prennent deux paramètres : dans l’ordre l’opérande de gauche, puis l’opérande de droite.</a:t>
            </a:r>
            <a:endParaRPr lang="fr-FR" sz="1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1383" name="AutoShape 7"/>
          <p:cNvSpPr>
            <a:spLocks noChangeArrowheads="1"/>
          </p:cNvSpPr>
          <p:nvPr/>
        </p:nvSpPr>
        <p:spPr bwMode="auto">
          <a:xfrm>
            <a:off x="2031262" y="1419224"/>
            <a:ext cx="1333500" cy="571500"/>
          </a:xfrm>
          <a:prstGeom prst="wedgeRoundRectCallout">
            <a:avLst>
              <a:gd name="adj1" fmla="val 64913"/>
              <a:gd name="adj2" fmla="val 65524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Ils retournent des </a:t>
            </a:r>
            <a:r>
              <a:rPr lang="fr-FR" sz="1400" b="1" noProof="1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fr-FR" sz="1400" dirty="0"/>
              <a:t>.</a:t>
            </a:r>
            <a:endParaRPr lang="fr-FR" sz="1400" b="1" dirty="0"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0" y="4400550"/>
            <a:ext cx="676762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1600" dirty="0">
                <a:latin typeface="Calibri" panose="020F0502020204030204" pitchFamily="34" charset="0"/>
              </a:rPr>
              <a:t>Si 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v1</a:t>
            </a:r>
            <a:r>
              <a:rPr lang="fr-F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latin typeface="Calibri" panose="020F0502020204030204" pitchFamily="34" charset="0"/>
              </a:rPr>
              <a:t>et 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v2</a:t>
            </a:r>
            <a:r>
              <a:rPr lang="fr-F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latin typeface="Calibri" panose="020F0502020204030204" pitchFamily="34" charset="0"/>
              </a:rPr>
              <a:t>sont deux vecteurs, </a:t>
            </a:r>
          </a:p>
          <a:p>
            <a:pPr>
              <a:lnSpc>
                <a:spcPct val="90000"/>
              </a:lnSpc>
              <a:buNone/>
            </a:pPr>
            <a:r>
              <a:rPr lang="fr-FR" sz="1600" dirty="0">
                <a:latin typeface="Calibri" panose="020F0502020204030204" pitchFamily="34" charset="0"/>
              </a:rPr>
              <a:t>alors « 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v1 == v2</a:t>
            </a:r>
            <a:r>
              <a:rPr lang="fr-FR" sz="1600" dirty="0">
                <a:latin typeface="Calibri" panose="020F0502020204030204" pitchFamily="34" charset="0"/>
              </a:rPr>
              <a:t> » est équivalent à « </a:t>
            </a:r>
            <a:r>
              <a:rPr lang="fr-FR" sz="1600" b="1" dirty="0" err="1">
                <a:solidFill>
                  <a:srgbClr val="569CD6"/>
                </a:solidFill>
                <a:latin typeface="consolas" panose="020B0609020204030204" pitchFamily="49" charset="0"/>
                <a:cs typeface="+mn-cs"/>
              </a:rPr>
              <a:t>operator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==(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v1, v2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)</a:t>
            </a:r>
            <a:r>
              <a:rPr lang="fr-FR" sz="1600" dirty="0">
                <a:latin typeface="Calibri" panose="020F0502020204030204" pitchFamily="34" charset="0"/>
              </a:rPr>
              <a:t> »</a:t>
            </a:r>
            <a:endParaRPr lang="fr-FR" sz="16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06799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animBg="1"/>
      <p:bldP spid="101381" grpId="0" animBg="1"/>
      <p:bldP spid="101382" grpId="0" animBg="1"/>
      <p:bldP spid="101383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63C3EE-DB8F-3316-B14D-4BE5A8D3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1 : opérateurs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  <a:cs typeface="+mn-cs"/>
              </a:rPr>
              <a:t>==</a:t>
            </a:r>
            <a:r>
              <a:rPr lang="fr-FR" dirty="0"/>
              <a:t> et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  <a:cs typeface="+mn-cs"/>
              </a:rPr>
              <a:t>!=</a:t>
            </a:r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743BFB6-B302-8C56-152A-4D2AC82A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Sucrerie supplémentaire</a:t>
            </a:r>
          </a:p>
          <a:p>
            <a:pPr lvl="1"/>
            <a:r>
              <a:rPr lang="fr-FR" dirty="0"/>
              <a:t>Depuis C++20, lorsque l’opérateur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  <a:cs typeface="+mn-cs"/>
              </a:rPr>
              <a:t>==</a:t>
            </a:r>
            <a:r>
              <a:rPr lang="fr-FR" dirty="0"/>
              <a:t> a été déclaré, l’opérateur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  <a:cs typeface="+mn-cs"/>
              </a:rPr>
              <a:t>!=</a:t>
            </a:r>
            <a:r>
              <a:rPr lang="fr-FR" dirty="0"/>
              <a:t> est automatiquement généré par le compilateur.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906953E-971B-1AE0-EE43-86088FED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929896-7AB9-70A1-2397-AF5CF961F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16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A7C45D-5CCF-4690-E71C-88AA9EA411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Opérateurs unaires</a:t>
            </a:r>
          </a:p>
          <a:p>
            <a:pPr lvl="1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Opérateurs binaires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Opérateurs spéciaux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DDDB873-1F31-18A0-C6C0-E76CB048C4A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19544" y="1581150"/>
            <a:ext cx="1172055" cy="1331324"/>
          </a:xfrm>
          <a:prstGeom prst="rect">
            <a:avLst/>
          </a:prstGeom>
        </p:spPr>
      </p:pic>
      <p:pic>
        <p:nvPicPr>
          <p:cNvPr id="9" name="Graphique 8" descr="Signe pouce en haut avec un remplissage uni">
            <a:extLst>
              <a:ext uri="{FF2B5EF4-FFF2-40B4-BE49-F238E27FC236}">
                <a16:creationId xmlns:a16="http://schemas.microsoft.com/office/drawing/2014/main" id="{E7B8952C-9D62-8AEB-FF3D-9A4B30C37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1000" y="28405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8375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Exemple 2 : opérateur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lang="fr-FR" dirty="0"/>
              <a:t> et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  <a:cs typeface="+mn-cs"/>
              </a:rPr>
              <a:t>+=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17</a:t>
            </a:fld>
            <a:endParaRPr lang="fr-FR" dirty="0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Opérateurs unaires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Opérateurs binaires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Opérateurs spéciaux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103427" name="AutoShape 3"/>
          <p:cNvSpPr>
            <a:spLocks noChangeArrowheads="1"/>
          </p:cNvSpPr>
          <p:nvPr/>
        </p:nvSpPr>
        <p:spPr bwMode="auto">
          <a:xfrm>
            <a:off x="4984750" y="1143000"/>
            <a:ext cx="4068874" cy="1200150"/>
          </a:xfrm>
          <a:prstGeom prst="roundRect">
            <a:avLst>
              <a:gd name="adj" fmla="val 997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</a:t>
            </a: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CVecteur2D&amp;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+=(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 &amp; v);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CVecteur2D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 &amp; v)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[…]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3430" name="AutoShape 6"/>
          <p:cNvSpPr>
            <a:spLocks noChangeArrowheads="1"/>
          </p:cNvSpPr>
          <p:nvPr/>
        </p:nvSpPr>
        <p:spPr bwMode="auto">
          <a:xfrm>
            <a:off x="2362200" y="1676400"/>
            <a:ext cx="2362200" cy="578882"/>
          </a:xfrm>
          <a:prstGeom prst="wedgeRoundRectCallout">
            <a:avLst>
              <a:gd name="adj1" fmla="val 71714"/>
              <a:gd name="adj2" fmla="val -9209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Il retourne un 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CVecteur2D</a:t>
            </a:r>
            <a:r>
              <a:rPr lang="fr-FR" sz="1400" dirty="0">
                <a:latin typeface="Calibri" pitchFamily="34" charset="0"/>
                <a:cs typeface="Calibri" pitchFamily="34" charset="0"/>
              </a:rPr>
              <a:t> : le nouveau vecteur résultat</a:t>
            </a:r>
            <a:endParaRPr lang="fr-FR" sz="1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3431" name="AutoShape 7"/>
          <p:cNvSpPr>
            <a:spLocks noChangeArrowheads="1"/>
          </p:cNvSpPr>
          <p:nvPr/>
        </p:nvSpPr>
        <p:spPr bwMode="auto">
          <a:xfrm>
            <a:off x="2286000" y="1047750"/>
            <a:ext cx="2514600" cy="533400"/>
          </a:xfrm>
          <a:prstGeom prst="wedgeRoundRectCallout">
            <a:avLst>
              <a:gd name="adj1" fmla="val 65550"/>
              <a:gd name="adj2" fmla="val 64167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Il retourne un 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CVecteur2D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fr-FR" sz="1400" dirty="0">
                <a:latin typeface="Calibri" pitchFamily="34" charset="0"/>
                <a:cs typeface="Calibri" pitchFamily="34" charset="0"/>
              </a:rPr>
              <a:t> : référence vers l’objet en cours</a:t>
            </a:r>
            <a:endParaRPr lang="fr-FR" sz="1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3428" name="AutoShape 4"/>
          <p:cNvSpPr>
            <a:spLocks noChangeArrowheads="1"/>
          </p:cNvSpPr>
          <p:nvPr/>
        </p:nvSpPr>
        <p:spPr bwMode="auto">
          <a:xfrm>
            <a:off x="3124200" y="2495550"/>
            <a:ext cx="4876800" cy="2038350"/>
          </a:xfrm>
          <a:prstGeom prst="roundRect">
            <a:avLst>
              <a:gd name="adj" fmla="val 524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CVecteur2D&amp; CVecteur2D::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+=(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 &amp; v)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m_dX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+=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v.m_dX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m_dY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+=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v.m_dY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 CVecteur2D::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 &amp; v) 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CVecteur2D retour = *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retour += v;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retour;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0" y="4525346"/>
            <a:ext cx="676762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1400" dirty="0">
                <a:latin typeface="Calibri" panose="020F0502020204030204" pitchFamily="34" charset="0"/>
              </a:rPr>
              <a:t>« 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v1 + v2</a:t>
            </a:r>
            <a:r>
              <a:rPr lang="fr-FR" sz="1400" dirty="0">
                <a:latin typeface="Calibri" panose="020F0502020204030204" pitchFamily="34" charset="0"/>
              </a:rPr>
              <a:t> » est équivalent à « 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v1.</a:t>
            </a:r>
            <a:r>
              <a:rPr lang="fr-FR" sz="14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+(v2)</a:t>
            </a:r>
            <a:r>
              <a:rPr lang="fr-FR" sz="1400" dirty="0">
                <a:latin typeface="Calibri" panose="020F0502020204030204" pitchFamily="34" charset="0"/>
              </a:rPr>
              <a:t> »</a:t>
            </a:r>
          </a:p>
          <a:p>
            <a:pPr>
              <a:lnSpc>
                <a:spcPct val="90000"/>
              </a:lnSpc>
            </a:pPr>
            <a:r>
              <a:rPr lang="fr-FR" sz="1400" dirty="0">
                <a:latin typeface="Calibri" panose="020F0502020204030204" pitchFamily="34" charset="0"/>
              </a:rPr>
              <a:t>« 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v1 += v2</a:t>
            </a:r>
            <a:r>
              <a:rPr lang="fr-FR" sz="1400" dirty="0">
                <a:latin typeface="Calibri" panose="020F0502020204030204" pitchFamily="34" charset="0"/>
              </a:rPr>
              <a:t> » est équivalent à « 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v1.</a:t>
            </a:r>
            <a:r>
              <a:rPr lang="fr-FR" sz="14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+=(v2)</a:t>
            </a:r>
            <a:r>
              <a:rPr lang="fr-FR" sz="1400" dirty="0">
                <a:latin typeface="Calibri" panose="020F0502020204030204" pitchFamily="34" charset="0"/>
              </a:rPr>
              <a:t> »</a:t>
            </a:r>
            <a:endParaRPr lang="fr-FR" sz="14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33912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3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animBg="1"/>
      <p:bldP spid="103430" grpId="0" animBg="1"/>
      <p:bldP spid="103431" grpId="0" animBg="1"/>
      <p:bldP spid="103428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Exemple 2 : opérateur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  <a:cs typeface="+mn-cs"/>
              </a:rPr>
              <a:t>+</a:t>
            </a:r>
            <a:r>
              <a:rPr lang="fr-FR" dirty="0"/>
              <a:t> et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  <a:cs typeface="+mn-cs"/>
              </a:rPr>
              <a:t>+=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18</a:t>
            </a:fld>
            <a:endParaRPr lang="fr-FR" dirty="0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Opérateurs unaires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Opérateurs binaires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Opérateurs spéciaux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103427" name="AutoShape 3"/>
          <p:cNvSpPr>
            <a:spLocks noChangeArrowheads="1"/>
          </p:cNvSpPr>
          <p:nvPr/>
        </p:nvSpPr>
        <p:spPr bwMode="auto">
          <a:xfrm>
            <a:off x="3124200" y="1175266"/>
            <a:ext cx="4876800" cy="1200150"/>
          </a:xfrm>
          <a:prstGeom prst="roundRect">
            <a:avLst>
              <a:gd name="adj" fmla="val 997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</a:t>
            </a: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[…]</a:t>
            </a:r>
            <a:endParaRPr lang="fr-FR" sz="1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CVecteur2D&amp;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+=(CVecteur2D&amp; v1,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CVecteur2D&amp; v2);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CVecteur2D&amp; v1,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CVecteur2D&amp; v2);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3430" name="AutoShape 6"/>
          <p:cNvSpPr>
            <a:spLocks noChangeArrowheads="1"/>
          </p:cNvSpPr>
          <p:nvPr/>
        </p:nvSpPr>
        <p:spPr bwMode="auto">
          <a:xfrm>
            <a:off x="6740893" y="1078958"/>
            <a:ext cx="2362200" cy="578882"/>
          </a:xfrm>
          <a:prstGeom prst="wedgeRoundRectCallout">
            <a:avLst>
              <a:gd name="adj1" fmla="val -172730"/>
              <a:gd name="adj2" fmla="val 110723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Il retourne un 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CVecteur2D</a:t>
            </a:r>
            <a:r>
              <a:rPr lang="fr-FR" sz="1400" dirty="0">
                <a:latin typeface="Calibri" pitchFamily="34" charset="0"/>
                <a:cs typeface="Calibri" pitchFamily="34" charset="0"/>
              </a:rPr>
              <a:t> : le nouveau vecteur résultat</a:t>
            </a:r>
            <a:endParaRPr lang="fr-FR" sz="1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3431" name="AutoShape 7"/>
          <p:cNvSpPr>
            <a:spLocks noChangeArrowheads="1"/>
          </p:cNvSpPr>
          <p:nvPr/>
        </p:nvSpPr>
        <p:spPr bwMode="auto">
          <a:xfrm>
            <a:off x="3733800" y="1057229"/>
            <a:ext cx="2895600" cy="533400"/>
          </a:xfrm>
          <a:prstGeom prst="wedgeRoundRectCallout">
            <a:avLst>
              <a:gd name="adj1" fmla="val -49602"/>
              <a:gd name="adj2" fmla="val 99088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Il retourne un 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CVecteur2D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fr-FR" sz="1400" dirty="0">
                <a:latin typeface="Calibri" pitchFamily="34" charset="0"/>
                <a:cs typeface="Calibri" pitchFamily="34" charset="0"/>
              </a:rPr>
              <a:t> : référence vers l’opérande de gauche</a:t>
            </a:r>
            <a:endParaRPr lang="fr-FR" sz="1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3428" name="AutoShape 4"/>
          <p:cNvSpPr>
            <a:spLocks noChangeArrowheads="1"/>
          </p:cNvSpPr>
          <p:nvPr/>
        </p:nvSpPr>
        <p:spPr bwMode="auto">
          <a:xfrm>
            <a:off x="3124200" y="2495550"/>
            <a:ext cx="5181600" cy="2038350"/>
          </a:xfrm>
          <a:prstGeom prst="roundRect">
            <a:avLst>
              <a:gd name="adj" fmla="val 524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CVecteur2D&amp;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+=(CVecteur2D&amp; v1,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CVecteur2D&amp; v2)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v1.SetX(v1.GetX() + v2.GetX()); v1.SetY(v1.GetY() + v2.GetY());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v1;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CVecteur2D&amp; v1,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CVecteur2D&amp; v2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CVecteur2D retour = v1;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retour += v2;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retour;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0" y="4525346"/>
            <a:ext cx="676762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None/>
            </a:pPr>
            <a:r>
              <a:rPr lang="fr-FR" sz="1400" dirty="0">
                <a:latin typeface="Calibri" panose="020F0502020204030204" pitchFamily="34" charset="0"/>
              </a:rPr>
              <a:t>« 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v1 + v2</a:t>
            </a:r>
            <a:r>
              <a:rPr lang="fr-FR" sz="1400" dirty="0">
                <a:latin typeface="Calibri" panose="020F0502020204030204" pitchFamily="34" charset="0"/>
              </a:rPr>
              <a:t> » est équivalent à « </a:t>
            </a:r>
            <a:r>
              <a:rPr lang="fr-FR" sz="14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+(v1, v2)</a:t>
            </a:r>
            <a:r>
              <a:rPr lang="fr-FR" sz="1400" dirty="0">
                <a:latin typeface="Calibri" panose="020F0502020204030204" pitchFamily="34" charset="0"/>
              </a:rPr>
              <a:t> »</a:t>
            </a:r>
          </a:p>
          <a:p>
            <a:pPr>
              <a:lnSpc>
                <a:spcPct val="90000"/>
              </a:lnSpc>
            </a:pPr>
            <a:r>
              <a:rPr lang="fr-FR" sz="1400" dirty="0">
                <a:latin typeface="Calibri" panose="020F0502020204030204" pitchFamily="34" charset="0"/>
              </a:rPr>
              <a:t>« 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v1 += v2</a:t>
            </a:r>
            <a:r>
              <a:rPr lang="fr-FR" sz="1400" dirty="0">
                <a:latin typeface="Calibri" panose="020F0502020204030204" pitchFamily="34" charset="0"/>
              </a:rPr>
              <a:t> » est équivalent à « </a:t>
            </a:r>
            <a:r>
              <a:rPr lang="fr-FR" sz="14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+=(v1, v2)</a:t>
            </a:r>
            <a:r>
              <a:rPr lang="fr-FR" sz="1400" dirty="0">
                <a:latin typeface="Calibri" panose="020F0502020204030204" pitchFamily="34" charset="0"/>
              </a:rPr>
              <a:t> »</a:t>
            </a:r>
            <a:endParaRPr lang="fr-FR" sz="14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22865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3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animBg="1"/>
      <p:bldP spid="103430" grpId="0" animBg="1"/>
      <p:bldP spid="103431" grpId="0" animBg="1"/>
      <p:bldP spid="103428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Exemple 3 : opérateur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  <a:cs typeface="+mn-cs"/>
              </a:rPr>
              <a:t>&lt;&lt;</a:t>
            </a:r>
          </a:p>
        </p:txBody>
      </p:sp>
      <p:sp>
        <p:nvSpPr>
          <p:cNvPr id="33795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z="2000" b="1" kern="1200" dirty="0">
                <a:solidFill>
                  <a:srgbClr val="DCDCDC"/>
                </a:solidFill>
                <a:latin typeface="consolas" panose="020B0609020204030204" pitchFamily="49" charset="0"/>
                <a:cs typeface="+mn-cs"/>
              </a:rPr>
              <a:t>&lt;&lt;</a:t>
            </a:r>
            <a:r>
              <a:rPr lang="fr-FR" sz="2000" dirty="0"/>
              <a:t> : Opérateur de sortie vers flux</a:t>
            </a:r>
          </a:p>
          <a:p>
            <a:pPr lvl="1"/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 v; std::</a:t>
            </a:r>
            <a:r>
              <a:rPr lang="fr-FR" sz="1800" b="1" dirty="0">
                <a:solidFill>
                  <a:srgbClr val="4EC9B0"/>
                </a:solidFill>
                <a:latin typeface="consolas" panose="020B0609020204030204" pitchFamily="49" charset="0"/>
              </a:rPr>
              <a:t>cout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 &lt;&lt; v;</a:t>
            </a:r>
          </a:p>
          <a:p>
            <a:pPr lvl="2"/>
            <a:r>
              <a:rPr lang="fr-FR" sz="1600" dirty="0"/>
              <a:t>Opérande de gauche de type 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std::</a:t>
            </a:r>
            <a:r>
              <a:rPr lang="fr-FR" sz="16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ostream</a:t>
            </a:r>
            <a:endParaRPr lang="fr-FR" sz="1600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lvl="2"/>
            <a:r>
              <a:rPr lang="fr-FR" sz="1600" dirty="0"/>
              <a:t>Ne peut donc pas faire partie de la classe 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</a:t>
            </a:r>
            <a:r>
              <a:rPr lang="fr-FR" sz="1600" dirty="0">
                <a:solidFill>
                  <a:srgbClr val="2B91AF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</a:t>
            </a:r>
            <a:endParaRPr lang="fr-FR" sz="1600" b="1" dirty="0">
              <a:latin typeface="Courier New" pitchFamily="49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19</a:t>
            </a:fld>
            <a:endParaRPr lang="fr-FR" dirty="0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Opérateurs unaires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Opérateurs binaires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Opérateurs spéciaux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104451" name="AutoShape 3"/>
          <p:cNvSpPr>
            <a:spLocks noChangeArrowheads="1"/>
          </p:cNvSpPr>
          <p:nvPr/>
        </p:nvSpPr>
        <p:spPr bwMode="auto">
          <a:xfrm>
            <a:off x="2514600" y="2476500"/>
            <a:ext cx="5181600" cy="914400"/>
          </a:xfrm>
          <a:prstGeom prst="roundRect">
            <a:avLst>
              <a:gd name="adj" fmla="val 9634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[…]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std::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ostream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&lt;&lt;(std::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ostream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out,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CVecteur2D&amp; v);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452" name="AutoShape 4"/>
          <p:cNvSpPr>
            <a:spLocks noChangeArrowheads="1"/>
          </p:cNvSpPr>
          <p:nvPr/>
        </p:nvSpPr>
        <p:spPr bwMode="auto">
          <a:xfrm>
            <a:off x="2514600" y="3505200"/>
            <a:ext cx="5181600" cy="514350"/>
          </a:xfrm>
          <a:prstGeom prst="wedgeRoundRectCallout">
            <a:avLst>
              <a:gd name="adj1" fmla="val -38027"/>
              <a:gd name="adj2" fmla="val -78199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Il retourne une référence vers un </a:t>
            </a:r>
            <a:r>
              <a:rPr lang="fr-F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ostream</a:t>
            </a:r>
            <a:r>
              <a:rPr lang="fr-FR" sz="1400" dirty="0">
                <a:latin typeface="Calibri" pitchFamily="34" charset="0"/>
                <a:cs typeface="Calibri" pitchFamily="34" charset="0"/>
              </a:rPr>
              <a:t>, permettant de cascader les appels (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  <a:cs typeface="Calibri" pitchFamily="34" charset="0"/>
              </a:rPr>
              <a:t>std::</a:t>
            </a:r>
            <a:r>
              <a:rPr lang="fr-FR" sz="1400" b="1" dirty="0">
                <a:solidFill>
                  <a:srgbClr val="4EC9B0"/>
                </a:solidFill>
                <a:latin typeface="consolas" panose="020B0609020204030204" pitchFamily="49" charset="0"/>
              </a:rPr>
              <a:t>cout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"i = " 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&lt;&lt; i &lt;&lt; </a:t>
            </a:r>
            <a:r>
              <a:rPr lang="fr-F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'\n'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fr-FR" sz="1400" dirty="0">
                <a:latin typeface="Calibri" pitchFamily="34" charset="0"/>
                <a:cs typeface="Calibri" pitchFamily="34" charset="0"/>
              </a:rPr>
              <a:t>)</a:t>
            </a:r>
            <a:endParaRPr lang="fr-FR" sz="1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4453" name="AutoShape 5"/>
          <p:cNvSpPr>
            <a:spLocks noChangeArrowheads="1"/>
          </p:cNvSpPr>
          <p:nvPr/>
        </p:nvSpPr>
        <p:spPr bwMode="auto">
          <a:xfrm>
            <a:off x="4038600" y="2362200"/>
            <a:ext cx="2057400" cy="742950"/>
          </a:xfrm>
          <a:prstGeom prst="wedgeRoundRectCallout">
            <a:avLst>
              <a:gd name="adj1" fmla="val -7560"/>
              <a:gd name="adj2" fmla="val 60417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Opérande de gauche : une référence vers un </a:t>
            </a:r>
            <a:r>
              <a:rPr lang="fr-F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ostream</a:t>
            </a:r>
            <a:endParaRPr lang="fr-FR" sz="1600" b="1" dirty="0">
              <a:solidFill>
                <a:srgbClr val="000000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</a:endParaRPr>
          </a:p>
        </p:txBody>
      </p:sp>
      <p:sp>
        <p:nvSpPr>
          <p:cNvPr id="104454" name="AutoShape 6"/>
          <p:cNvSpPr>
            <a:spLocks noChangeArrowheads="1"/>
          </p:cNvSpPr>
          <p:nvPr/>
        </p:nvSpPr>
        <p:spPr bwMode="auto">
          <a:xfrm>
            <a:off x="3397250" y="4095750"/>
            <a:ext cx="4635500" cy="819150"/>
          </a:xfrm>
          <a:prstGeom prst="roundRect">
            <a:avLst>
              <a:gd name="adj" fmla="val 9375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std::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ostream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&lt;&lt;(std::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ostream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out, 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CVecteur2D&amp; v)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out &lt;&lt; </a:t>
            </a:r>
            <a:r>
              <a:rPr lang="en-US" sz="10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"("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v.GetX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&lt;&lt; </a:t>
            </a:r>
            <a:r>
              <a:rPr lang="en-US" sz="10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v.GetY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&lt;&lt;</a:t>
            </a:r>
            <a:r>
              <a:rPr lang="en-US" sz="10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")"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out;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457" name="AutoShape 9"/>
          <p:cNvSpPr>
            <a:spLocks noChangeArrowheads="1"/>
          </p:cNvSpPr>
          <p:nvPr/>
        </p:nvSpPr>
        <p:spPr bwMode="auto">
          <a:xfrm>
            <a:off x="6781800" y="2362200"/>
            <a:ext cx="2209800" cy="742950"/>
          </a:xfrm>
          <a:prstGeom prst="wedgeRoundRectCallout">
            <a:avLst>
              <a:gd name="adj1" fmla="val -50167"/>
              <a:gd name="adj2" fmla="val 61699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400" dirty="0">
                <a:latin typeface="Calibri" pitchFamily="34" charset="0"/>
                <a:cs typeface="Calibri" pitchFamily="34" charset="0"/>
              </a:rPr>
              <a:t>Opérande de droite : une référence constante vers un 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CVecteur2D</a:t>
            </a:r>
            <a:r>
              <a:rPr lang="fr-FR" sz="1400" dirty="0">
                <a:solidFill>
                  <a:srgbClr val="2B91AF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</a:t>
            </a:r>
            <a:endParaRPr lang="fr-FR" sz="1400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71822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animBg="1"/>
      <p:bldP spid="104452" grpId="0" animBg="1"/>
      <p:bldP spid="104453" grpId="0" animBg="1"/>
      <p:bldP spid="104454" grpId="0" animBg="1"/>
      <p:bldP spid="1044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fr-FR">
                <a:solidFill>
                  <a:srgbClr val="FFFFFF"/>
                </a:solidFill>
              </a:rPr>
              <a:t>Opérateurs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Classes et Objets</a:t>
            </a:r>
            <a:endParaRPr lang="fr-FR" dirty="0">
              <a:solidFill>
                <a:srgbClr val="EFFA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03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  <p:bldP spid="65539" grpI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fr-FR" sz="3200" dirty="0"/>
              <a:t>Cas particulier, l’opérateur d’affectation « </a:t>
            </a:r>
            <a:r>
              <a:rPr lang="fr-FR" sz="3200" b="1" kern="1200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fr-FR" sz="3200" dirty="0"/>
              <a:t> »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z="1800" dirty="0"/>
              <a:t>Si non défini, créé automatiquement par le compilateur</a:t>
            </a:r>
          </a:p>
          <a:p>
            <a:pPr lvl="1" eaLnBrk="1" hangingPunct="1"/>
            <a:r>
              <a:rPr lang="fr-FR" sz="1400" dirty="0"/>
              <a:t>Copie brutale des données membres</a:t>
            </a:r>
          </a:p>
          <a:p>
            <a:pPr lvl="1" eaLnBrk="1" hangingPunct="1"/>
            <a:r>
              <a:rPr lang="fr-FR" sz="1400" dirty="0"/>
              <a:t>Fonctionnement adéquat dans la majorité des cas</a:t>
            </a:r>
          </a:p>
          <a:p>
            <a:r>
              <a:rPr lang="fr-FR" sz="1800" dirty="0"/>
              <a:t>Si vous avez besoin de le redéfinir</a:t>
            </a:r>
          </a:p>
          <a:p>
            <a:pPr lvl="1"/>
            <a:r>
              <a:rPr lang="fr-FR" sz="1400" dirty="0"/>
              <a:t>Sa signature est de la forme :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20</a:t>
            </a:fld>
            <a:endParaRPr lang="fr-FR" dirty="0"/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Opérateurs unaires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Opérateurs binaires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Opérateurs spéciaux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102404" name="AutoShape 4"/>
          <p:cNvSpPr>
            <a:spLocks noChangeArrowheads="1"/>
          </p:cNvSpPr>
          <p:nvPr/>
        </p:nvSpPr>
        <p:spPr bwMode="auto">
          <a:xfrm>
            <a:off x="3390900" y="3513772"/>
            <a:ext cx="4648200" cy="1401127"/>
          </a:xfrm>
          <a:prstGeom prst="roundRect">
            <a:avLst>
              <a:gd name="adj" fmla="val 9972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c)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!= 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&amp;c)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//Faire la copie ici.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Pensées 1"/>
          <p:cNvSpPr/>
          <p:nvPr/>
        </p:nvSpPr>
        <p:spPr>
          <a:xfrm>
            <a:off x="6553200" y="3695938"/>
            <a:ext cx="2102218" cy="1115378"/>
          </a:xfrm>
          <a:prstGeom prst="cloudCallout">
            <a:avLst>
              <a:gd name="adj1" fmla="val -56984"/>
              <a:gd name="adj2" fmla="val 362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alibri" pitchFamily="34" charset="0"/>
                <a:cs typeface="Calibri" pitchFamily="34" charset="0"/>
              </a:rPr>
              <a:t>Que se passe-t-il si je fais </a:t>
            </a:r>
            <a:r>
              <a:rPr lang="fr-FR" b="1" dirty="0">
                <a:latin typeface="Consolas" panose="020B0609020204030204" pitchFamily="49" charset="0"/>
                <a:cs typeface="Consolas" panose="020B0609020204030204" pitchFamily="49" charset="0"/>
              </a:rPr>
              <a:t>a=a</a:t>
            </a:r>
            <a:r>
              <a:rPr lang="fr-FR" dirty="0">
                <a:latin typeface="Calibri" pitchFamily="34" charset="0"/>
                <a:cs typeface="Calibri" pitchFamily="34" charset="0"/>
              </a:rPr>
              <a:t> ?</a:t>
            </a:r>
          </a:p>
        </p:txBody>
      </p:sp>
      <p:sp>
        <p:nvSpPr>
          <p:cNvPr id="3" name="Rectangle à coins arrondis 2"/>
          <p:cNvSpPr/>
          <p:nvPr/>
        </p:nvSpPr>
        <p:spPr>
          <a:xfrm>
            <a:off x="1714500" y="3380660"/>
            <a:ext cx="1714500" cy="715090"/>
          </a:xfrm>
          <a:prstGeom prst="wedgeRoundRectCallout">
            <a:avLst>
              <a:gd name="adj1" fmla="val 61334"/>
              <a:gd name="adj2" fmla="val 2943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Probablement indispensable !</a:t>
            </a:r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3390900" y="2724150"/>
            <a:ext cx="4648200" cy="713423"/>
          </a:xfrm>
          <a:prstGeom prst="roundRect">
            <a:avLst>
              <a:gd name="adj" fmla="val 17740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en-US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[…]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c);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17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3524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2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fr-FR" sz="3200" dirty="0"/>
              <a:t>Cas particulier, l’opérateur d’affectation « </a:t>
            </a:r>
            <a:r>
              <a:rPr lang="fr-FR" sz="3200" b="1" kern="1200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fr-FR" sz="3200" dirty="0"/>
              <a:t> »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z="1800" dirty="0"/>
              <a:t>Si non défini, créé automatiquement par le compilateur</a:t>
            </a:r>
          </a:p>
          <a:p>
            <a:pPr lvl="1" eaLnBrk="1" hangingPunct="1"/>
            <a:r>
              <a:rPr lang="fr-FR" sz="1400" dirty="0"/>
              <a:t>Copie brutale des données membres</a:t>
            </a:r>
          </a:p>
          <a:p>
            <a:pPr lvl="1" eaLnBrk="1" hangingPunct="1"/>
            <a:r>
              <a:rPr lang="fr-FR" sz="1400" dirty="0"/>
              <a:t>Fonctionnement adéquat dans la majorité des cas</a:t>
            </a:r>
          </a:p>
          <a:p>
            <a:r>
              <a:rPr lang="fr-FR" sz="1800" dirty="0"/>
              <a:t>Si vous avez besoin de le supprimer car vous ne voulez pas que vos objets soient copiables</a:t>
            </a:r>
          </a:p>
          <a:p>
            <a:pPr lvl="1"/>
            <a:r>
              <a:rPr lang="fr-FR" sz="1400" dirty="0"/>
              <a:t>La syntaxe est :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21</a:t>
            </a:fld>
            <a:endParaRPr lang="fr-FR" dirty="0"/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Opérateurs unaires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Opérateurs binaires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Opérateurs spéciaux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3390900" y="2876550"/>
            <a:ext cx="4648200" cy="970492"/>
          </a:xfrm>
          <a:prstGeom prst="roundRect">
            <a:avLst>
              <a:gd name="adj" fmla="val 727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en-US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[…]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private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CMaClasse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&amp;) = 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delete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283732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code devient beaucoup plus lisible</a:t>
            </a:r>
          </a:p>
        </p:txBody>
      </p:sp>
      <p:sp>
        <p:nvSpPr>
          <p:cNvPr id="109573" name="AutoShape 5"/>
          <p:cNvSpPr>
            <a:spLocks noChangeArrowheads="1"/>
          </p:cNvSpPr>
          <p:nvPr/>
        </p:nvSpPr>
        <p:spPr bwMode="auto">
          <a:xfrm>
            <a:off x="2599827" y="1634836"/>
            <a:ext cx="6159500" cy="2079914"/>
          </a:xfrm>
          <a:prstGeom prst="roundRect">
            <a:avLst>
              <a:gd name="adj" fmla="val 330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CVecteur2D v1{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//Vecteur (1, 2)</a:t>
            </a:r>
            <a:endParaRPr lang="fr-FR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CVecteur2D v2{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//Vecteur (3, 4)</a:t>
            </a:r>
            <a:endParaRPr lang="fr-FR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CVecteur2D v3{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//Vecteur (5, 6)</a:t>
            </a:r>
            <a:endParaRPr lang="fr-FR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//Utilisation de l'opérateur = par défaut et de l'opérateur binaire +</a:t>
            </a:r>
            <a:endParaRPr lang="fr-FR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v1 = v2 + v3;</a:t>
            </a:r>
            <a:endParaRPr lang="fr-FR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//Utilisation de l'opérateur &lt;&lt; entre des objets </a:t>
            </a:r>
            <a:r>
              <a:rPr lang="fr-FR" sz="1100" b="1" i="1" dirty="0" err="1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ostream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CVecteur2D</a:t>
            </a:r>
            <a:endParaRPr lang="fr-FR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"v1 = 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v1 &lt;&lt; </a:t>
            </a:r>
            <a:r>
              <a:rPr lang="fr-FR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9574" name="AutoShape 6"/>
          <p:cNvSpPr>
            <a:spLocks noChangeArrowheads="1"/>
          </p:cNvSpPr>
          <p:nvPr/>
        </p:nvSpPr>
        <p:spPr bwMode="auto">
          <a:xfrm>
            <a:off x="2599827" y="1634836"/>
            <a:ext cx="6159500" cy="2079914"/>
          </a:xfrm>
          <a:prstGeom prst="roundRect">
            <a:avLst>
              <a:gd name="adj" fmla="val 330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v1 = v2.Ajouter(v3);</a:t>
            </a:r>
            <a:endParaRPr lang="fr-FR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"v1 = 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fr-FR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v1.Afficher();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fr-FR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fr-FR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Exemple de code d’utilisation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22</a:t>
            </a:fld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Opérateurs unaires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Opérateurs binaires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Opérateurs spéciaux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7463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095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95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95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1095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500"/>
                                        <p:tgtEl>
                                          <p:spTgt spid="1095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95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95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957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6"/>
          <p:cNvSpPr txBox="1">
            <a:spLocks/>
          </p:cNvSpPr>
          <p:nvPr/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6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endParaRPr lang="fr-FR" kern="0" dirty="0"/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Benjamin ALBOUY-KISSI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Que pouvez vous dire des opérateurs en C++ ?</a:t>
            </a:r>
          </a:p>
          <a:p>
            <a:pPr lvl="1"/>
            <a:r>
              <a:rPr lang="fr-FR" dirty="0"/>
              <a:t>C’est un concept totalement nouveau et difficile à comprendre.</a:t>
            </a:r>
          </a:p>
          <a:p>
            <a:pPr lvl="1"/>
            <a:r>
              <a:rPr lang="fr-FR" dirty="0"/>
              <a:t>Ce sont des fonctions comme les autres dont le nom est un signe particulier</a:t>
            </a:r>
          </a:p>
          <a:p>
            <a:pPr lvl="1"/>
            <a:r>
              <a:rPr lang="fr-FR" dirty="0"/>
              <a:t>Ils doivent être membres d’une classe.</a:t>
            </a:r>
          </a:p>
          <a:p>
            <a:pPr lvl="1"/>
            <a:r>
              <a:rPr lang="fr-FR" dirty="0"/>
              <a:t>Ils peuvent être membres d’une classe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1/3</a:t>
            </a:r>
          </a:p>
        </p:txBody>
      </p:sp>
      <p:pic>
        <p:nvPicPr>
          <p:cNvPr id="9" name="Gloom Horiz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400" y="442117"/>
            <a:ext cx="487363" cy="48736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0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A0B43A9E-0FD2-4D38-8E75-EFD9FBEEF2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952032"/>
                  </p:ext>
                </p:extLst>
              </p:nvPr>
            </p:nvGraphicFramePr>
            <p:xfrm>
              <a:off x="8265894" y="4561455"/>
              <a:ext cx="763806" cy="429641"/>
            </p:xfrm>
            <a:graphic>
              <a:graphicData uri="http://schemas.microsoft.com/office/powerpoint/2016/slidezoom">
                <pslz:sldZm>
                  <pslz:sldZmObj sldId="290" cId="4196167451">
                    <pslz:zmPr id="{BFF74EE5-01C9-4EDD-B467-6F3A29A2FF10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3806" cy="4296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diapositive 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A0B43A9E-0FD2-4D38-8E75-EFD9FBEEF2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65894" y="4561455"/>
                <a:ext cx="763806" cy="42964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626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33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 numSld="3" showWhenStopped="0">
                <p:cTn id="5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2/3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fr-FR" dirty="0"/>
              <a:t>Reliez les débuts de phrases avec leurs fins correctes</a:t>
            </a:r>
          </a:p>
        </p:txBody>
      </p:sp>
      <p:graphicFrame>
        <p:nvGraphicFramePr>
          <p:cNvPr id="13" name="Espace réservé du contenu 12"/>
          <p:cNvGraphicFramePr>
            <a:graphicFrameLocks noGrp="1"/>
          </p:cNvGraphicFramePr>
          <p:nvPr>
            <p:ph idx="12"/>
            <p:extLst>
              <p:ext uri="{D42A27DB-BD31-4B8C-83A1-F6EECF244321}">
                <p14:modId xmlns:p14="http://schemas.microsoft.com/office/powerpoint/2010/main" val="1059209158"/>
              </p:ext>
            </p:extLst>
          </p:nvPr>
        </p:nvGraphicFramePr>
        <p:xfrm>
          <a:off x="5029200" y="1657350"/>
          <a:ext cx="3962400" cy="317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077">
                  <a:extLst>
                    <a:ext uri="{9D8B030D-6E8A-4147-A177-3AD203B41FA5}">
                      <a16:colId xmlns:a16="http://schemas.microsoft.com/office/drawing/2014/main" val="2471593631"/>
                    </a:ext>
                  </a:extLst>
                </a:gridCol>
                <a:gridCol w="3574323">
                  <a:extLst>
                    <a:ext uri="{9D8B030D-6E8A-4147-A177-3AD203B41FA5}">
                      <a16:colId xmlns:a16="http://schemas.microsoft.com/office/drawing/2014/main" val="83234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…n’a pas de paramètre.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7127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…n’a qu’un seul paramètre qui est l’opérande</a:t>
                      </a:r>
                      <a:r>
                        <a:rPr lang="fr-FR" sz="16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 </a:t>
                      </a:r>
                      <a:r>
                        <a:rPr lang="fr-FR" sz="1600" baseline="0" dirty="0">
                          <a:solidFill>
                            <a:schemeClr val="accent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gauche</a:t>
                      </a:r>
                      <a:r>
                        <a:rPr lang="fr-FR" sz="16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lang="fr-F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041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…n’a qu’un seul paramètre qui est l’opérande</a:t>
                      </a:r>
                      <a:r>
                        <a:rPr lang="fr-FR" sz="16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 </a:t>
                      </a:r>
                      <a:r>
                        <a:rPr lang="fr-FR" sz="1600" baseline="0" dirty="0">
                          <a:solidFill>
                            <a:schemeClr val="accent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droite</a:t>
                      </a:r>
                      <a:r>
                        <a:rPr lang="fr-FR" sz="16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lang="fr-F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768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…a deux paramètres dont le premier est l’opérande</a:t>
                      </a:r>
                      <a:r>
                        <a:rPr lang="fr-FR" sz="16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 </a:t>
                      </a:r>
                      <a:r>
                        <a:rPr lang="fr-FR" sz="1600" baseline="0" dirty="0">
                          <a:solidFill>
                            <a:schemeClr val="accent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gauche</a:t>
                      </a:r>
                      <a:r>
                        <a:rPr lang="fr-FR" sz="16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et le second l’opérande de </a:t>
                      </a:r>
                      <a:r>
                        <a:rPr lang="fr-FR" sz="1600" baseline="0" dirty="0">
                          <a:solidFill>
                            <a:schemeClr val="accent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droite</a:t>
                      </a:r>
                      <a:r>
                        <a:rPr lang="fr-FR" sz="16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lang="fr-F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010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…a deux paramètres dont le premier est l’opérande</a:t>
                      </a:r>
                      <a:r>
                        <a:rPr lang="fr-FR" sz="16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de </a:t>
                      </a:r>
                      <a:r>
                        <a:rPr lang="fr-FR" sz="1600" baseline="0" dirty="0">
                          <a:solidFill>
                            <a:schemeClr val="accent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droite</a:t>
                      </a:r>
                      <a:r>
                        <a:rPr lang="fr-FR" sz="16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et le second l’opérande de </a:t>
                      </a:r>
                      <a:r>
                        <a:rPr lang="fr-FR" sz="1600" baseline="0" dirty="0">
                          <a:solidFill>
                            <a:schemeClr val="accent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gauche</a:t>
                      </a:r>
                      <a:r>
                        <a:rPr lang="fr-FR" sz="160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lang="fr-F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99369331"/>
                  </a:ext>
                </a:extLst>
              </a:tr>
            </a:tbl>
          </a:graphicData>
        </a:graphic>
      </p:graphicFrame>
      <p:graphicFrame>
        <p:nvGraphicFramePr>
          <p:cNvPr id="12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788378"/>
              </p:ext>
            </p:extLst>
          </p:nvPr>
        </p:nvGraphicFramePr>
        <p:xfrm>
          <a:off x="152400" y="1964690"/>
          <a:ext cx="3962400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9978">
                  <a:extLst>
                    <a:ext uri="{9D8B030D-6E8A-4147-A177-3AD203B41FA5}">
                      <a16:colId xmlns:a16="http://schemas.microsoft.com/office/drawing/2014/main" val="3492245435"/>
                    </a:ext>
                  </a:extLst>
                </a:gridCol>
                <a:gridCol w="412422">
                  <a:extLst>
                    <a:ext uri="{9D8B030D-6E8A-4147-A177-3AD203B41FA5}">
                      <a16:colId xmlns:a16="http://schemas.microsoft.com/office/drawing/2014/main" val="3260509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Un opérateur unaire déclaré dans une classe…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064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Un opérateur binaire déclaré dans une classe…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46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Un opérateur unaire déclaré en dehors d’une classe…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123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Un opérateur binaire déclaré en dehors d’une classe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4.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96419085"/>
                  </a:ext>
                </a:extLst>
              </a:tr>
            </a:tbl>
          </a:graphicData>
        </a:graphic>
      </p:graphicFrame>
      <p:cxnSp>
        <p:nvCxnSpPr>
          <p:cNvPr id="33" name="Connecteur droit avec flèche 32"/>
          <p:cNvCxnSpPr/>
          <p:nvPr/>
        </p:nvCxnSpPr>
        <p:spPr>
          <a:xfrm flipV="1">
            <a:off x="4114800" y="1885950"/>
            <a:ext cx="914400" cy="38100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flipV="1">
            <a:off x="4114800" y="2898458"/>
            <a:ext cx="914400" cy="3524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V="1">
            <a:off x="4114800" y="2898458"/>
            <a:ext cx="914400" cy="65436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4114800" y="3619500"/>
            <a:ext cx="914400" cy="57435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2" name="Imag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5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44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9814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30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336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br>
              <a:rPr lang="fr-FR" kern="0" dirty="0"/>
            </a:br>
            <a:endParaRPr lang="fr-FR" kern="0" dirty="0"/>
          </a:p>
          <a:p>
            <a:pPr lvl="1"/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Soit l’opérateur d’affectation de la classe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CComplexe</a:t>
            </a:r>
            <a:r>
              <a:rPr lang="fr-FR" dirty="0"/>
              <a:t>. Que doit-il retourner ?</a:t>
            </a:r>
          </a:p>
          <a:p>
            <a:pPr lvl="1"/>
            <a:r>
              <a:rPr lang="fr-FR" dirty="0"/>
              <a:t>Rien car lorsque je fais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A=B</a:t>
            </a:r>
            <a:r>
              <a:rPr lang="fr-FR" dirty="0"/>
              <a:t>, l’opérateur s’applique sur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dirty="0"/>
              <a:t> pour le rendre égal à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fr-FR" dirty="0"/>
              <a:t>. Je n’ai donc pas besoin de retourner de valeur.</a:t>
            </a:r>
          </a:p>
          <a:p>
            <a:pPr lvl="1"/>
            <a:r>
              <a:rPr lang="fr-FR" dirty="0"/>
              <a:t>Un booléen car lorsque je fais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A=B</a:t>
            </a:r>
            <a:r>
              <a:rPr lang="fr-FR" dirty="0"/>
              <a:t>, je dois savoir si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dirty="0"/>
              <a:t> est bien égal à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Un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CComplexe</a:t>
            </a:r>
            <a:r>
              <a:rPr lang="fr-FR" dirty="0"/>
              <a:t> qui est une copie de l’opérande de droite, ce qui me permettra de faire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A=B=C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Une référence vers l’objet courant, ce qui me permettra de faire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A=B=C</a:t>
            </a:r>
            <a:r>
              <a:rPr lang="fr-FR" dirty="0"/>
              <a:t>.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3/3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1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0492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3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Opérateurs « spéciaux »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fr-FR" dirty="0"/>
              <a:t>Opérateur d’indice de tableau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</a:t>
            </a:r>
          </a:p>
          <a:p>
            <a:pPr lvl="1">
              <a:defRPr/>
            </a:pPr>
            <a:r>
              <a:rPr lang="fr-FR" dirty="0"/>
              <a:t>2 opérandes :</a:t>
            </a:r>
          </a:p>
          <a:p>
            <a:pPr lvl="2">
              <a:defRPr/>
            </a:pPr>
            <a:r>
              <a:rPr lang="fr-FR" dirty="0"/>
              <a:t>L’objet « tableau » placé avant les crochets</a:t>
            </a:r>
          </a:p>
          <a:p>
            <a:pPr lvl="2">
              <a:defRPr/>
            </a:pPr>
            <a:r>
              <a:rPr lang="fr-FR" dirty="0"/>
              <a:t>L’indice placé entre les crochets</a:t>
            </a:r>
          </a:p>
          <a:p>
            <a:pPr lvl="3">
              <a:defRPr/>
            </a:pPr>
            <a:endParaRPr lang="fr-FR" sz="1500" dirty="0"/>
          </a:p>
          <a:p>
            <a:pPr>
              <a:defRPr/>
            </a:pPr>
            <a:r>
              <a:rPr lang="fr-FR" dirty="0"/>
              <a:t>Opérateur d’appel de fonction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lvl="1">
              <a:defRPr/>
            </a:pPr>
            <a:r>
              <a:rPr lang="fr-FR" dirty="0"/>
              <a:t>Au moins 1 opérande :</a:t>
            </a:r>
          </a:p>
          <a:p>
            <a:pPr lvl="2">
              <a:defRPr/>
            </a:pPr>
            <a:r>
              <a:rPr lang="fr-FR" dirty="0"/>
              <a:t>L’objet sur lequel il est appliqué</a:t>
            </a:r>
          </a:p>
          <a:p>
            <a:pPr lvl="2">
              <a:defRPr/>
            </a:pPr>
            <a:r>
              <a:rPr lang="fr-FR" dirty="0"/>
              <a:t>Tous les paramètres souhaités</a:t>
            </a:r>
          </a:p>
          <a:p>
            <a:pPr lvl="3">
              <a:defRPr/>
            </a:pPr>
            <a:endParaRPr lang="fr-FR" sz="1500" dirty="0"/>
          </a:p>
          <a:p>
            <a:pPr>
              <a:defRPr/>
            </a:pPr>
            <a:r>
              <a:rPr lang="fr-FR" dirty="0"/>
              <a:t>Opérateur de conversion de type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b="1" i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defRPr/>
            </a:pPr>
            <a:r>
              <a:rPr lang="fr-FR" dirty="0"/>
              <a:t>1 seule opérande</a:t>
            </a:r>
          </a:p>
          <a:p>
            <a:pPr lvl="2">
              <a:defRPr/>
            </a:pPr>
            <a:r>
              <a:rPr lang="fr-FR" dirty="0"/>
              <a:t>La valeur à convertir</a:t>
            </a:r>
          </a:p>
          <a:p>
            <a:pPr lvl="3">
              <a:defRPr/>
            </a:pPr>
            <a:endParaRPr lang="fr-FR" sz="1500" dirty="0"/>
          </a:p>
          <a:p>
            <a:pPr>
              <a:defRPr/>
            </a:pPr>
            <a:r>
              <a:rPr lang="fr-FR" dirty="0"/>
              <a:t>Opérateurs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</a:t>
            </a:r>
            <a:r>
              <a:rPr lang="fr-FR" dirty="0"/>
              <a:t> et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fr-FR" dirty="0"/>
              <a:t> </a:t>
            </a:r>
            <a:r>
              <a:rPr lang="fr-FR" dirty="0" err="1"/>
              <a:t>postfixés</a:t>
            </a:r>
            <a:endParaRPr lang="fr-FR" dirty="0"/>
          </a:p>
          <a:p>
            <a:pPr lvl="1">
              <a:defRPr/>
            </a:pPr>
            <a:r>
              <a:rPr lang="fr-FR" dirty="0"/>
              <a:t>2 opérandes :</a:t>
            </a:r>
          </a:p>
          <a:p>
            <a:pPr lvl="2">
              <a:defRPr/>
            </a:pPr>
            <a:r>
              <a:rPr lang="fr-FR" dirty="0"/>
              <a:t>L’objet sur lequel il est appliqué</a:t>
            </a:r>
          </a:p>
          <a:p>
            <a:pPr lvl="2">
              <a:defRPr/>
            </a:pPr>
            <a:r>
              <a:rPr lang="fr-FR" dirty="0"/>
              <a:t>Un </a:t>
            </a:r>
            <a:r>
              <a:rPr lang="fr-FR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dirty="0">
                <a:solidFill>
                  <a:srgbClr val="0000FF"/>
                </a:solidFill>
              </a:rPr>
              <a:t> </a:t>
            </a:r>
            <a:r>
              <a:rPr lang="fr-FR" dirty="0"/>
              <a:t>qui ne sert à rien, juste à différencier l’opérateur de sa version préfixée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26</a:t>
            </a:fld>
            <a:endParaRPr lang="fr-FR" dirty="0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Opérateurs unaires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Opérateurs binaires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Opérateurs spéciaux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9165" y="342900"/>
            <a:ext cx="676226" cy="6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6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Opérateur d’indice de tableau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27</a:t>
            </a:fld>
            <a:endParaRPr lang="fr-FR" dirty="0"/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Opérateurs unaires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Opérateurs binaires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Opérateurs spéciaux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3047999" y="1085850"/>
            <a:ext cx="3680691" cy="1085850"/>
          </a:xfrm>
          <a:prstGeom prst="roundRect">
            <a:avLst>
              <a:gd name="adj" fmla="val 9634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CPoint2D&amp;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 (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[…]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3321050" y="2320527"/>
            <a:ext cx="4908550" cy="1821631"/>
          </a:xfrm>
          <a:prstGeom prst="roundRect">
            <a:avLst>
              <a:gd name="adj" fmla="val 4986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CPoint2D&amp;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CCarre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[](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m_points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//Accès impossible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"Impossible d'accéder à l'élément 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i &lt;&lt; </a:t>
            </a:r>
            <a:r>
              <a:rPr lang="fr-FR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exit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3881086" y="4248150"/>
            <a:ext cx="3788479" cy="563166"/>
          </a:xfrm>
          <a:prstGeom prst="roundRect">
            <a:avLst>
              <a:gd name="adj" fmla="val 14106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CCarre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carre{ CPoint2D{}, CVecteur2D{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 };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&lt;&lt; carre[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]; </a:t>
            </a:r>
            <a:endParaRPr lang="fr-FR" sz="1100" b="1" noProof="1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6934199" y="1188812"/>
            <a:ext cx="2080491" cy="612648"/>
          </a:xfrm>
          <a:prstGeom prst="wedgeRoundRectCallout">
            <a:avLst>
              <a:gd name="adj1" fmla="val -59217"/>
              <a:gd name="adj2" fmla="val 3837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alibri" pitchFamily="34" charset="0"/>
                <a:cs typeface="Calibri" pitchFamily="34" charset="0"/>
              </a:rPr>
              <a:t>Pour accéder à un des 4 coins du carré</a:t>
            </a:r>
          </a:p>
        </p:txBody>
      </p:sp>
    </p:spTree>
    <p:extLst>
      <p:ext uri="{BB962C8B-B14F-4D97-AF65-F5344CB8AC3E}">
        <p14:creationId xmlns:p14="http://schemas.microsoft.com/office/powerpoint/2010/main" val="262009595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Opérateur d’appel de fonction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28</a:t>
            </a:fld>
            <a:endParaRPr lang="fr-FR" dirty="0"/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Opérateurs unaires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Opérateurs binaires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Opérateurs spéciaux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3967710" y="1143000"/>
            <a:ext cx="3781477" cy="1028700"/>
          </a:xfrm>
          <a:prstGeom prst="roundRect">
            <a:avLst>
              <a:gd name="adj" fmla="val 9634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CMatrice</a:t>
            </a:r>
            <a:r>
              <a:rPr lang="en-US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operator() (</a:t>
            </a:r>
            <a:r>
              <a:rPr lang="en-US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[…]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2936874" y="2320528"/>
            <a:ext cx="5843149" cy="1714500"/>
          </a:xfrm>
          <a:prstGeom prst="roundRect">
            <a:avLst>
              <a:gd name="adj" fmla="val 4986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CMatrice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(</a:t>
            </a:r>
            <a:r>
              <a:rPr lang="en-US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m_nI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&amp;&amp; j&lt;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m_nJ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m_pdTab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][j];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//Accès impossible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cerr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"Impossible d'accéder à l'élément "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i &lt;&lt; </a:t>
            </a:r>
            <a:r>
              <a:rPr lang="fr-FR" sz="10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j &lt;&lt; </a:t>
            </a:r>
            <a:r>
              <a:rPr lang="fr-FR" sz="10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exit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4345858" y="4182666"/>
            <a:ext cx="3025181" cy="732234"/>
          </a:xfrm>
          <a:prstGeom prst="roundRect">
            <a:avLst>
              <a:gd name="adj" fmla="val 14106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CMatrice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mat{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++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size_t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j=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j&lt;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++j)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mat(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= i*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+j;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20868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Opérateur de conversion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b="1" i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0963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Une matrice d’un seul élément peut être considérée comme un nombre</a:t>
            </a:r>
          </a:p>
          <a:p>
            <a:pPr lvl="1"/>
            <a:r>
              <a:rPr lang="fr-FR" sz="1800" dirty="0"/>
              <a:t>On peut donc convertir de telles matrices en </a:t>
            </a:r>
            <a:r>
              <a:rPr lang="fr-FR" sz="1800" b="1" kern="12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</a:p>
          <a:p>
            <a:pPr lvl="1"/>
            <a:r>
              <a:rPr lang="fr-FR" sz="1800" dirty="0"/>
              <a:t>Fonction de conversion de </a:t>
            </a:r>
            <a:r>
              <a:rPr lang="fr-FR" sz="1800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CMatrice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/>
              <a:t>en </a:t>
            </a:r>
            <a:r>
              <a:rPr lang="fr-FR" sz="1800" b="1" kern="12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29</a:t>
            </a:fld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Opérateurs unaires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Opérateurs binaires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Opérateurs spéciaux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1981200" y="2721769"/>
            <a:ext cx="2154723" cy="1028700"/>
          </a:xfrm>
          <a:prstGeom prst="roundRect">
            <a:avLst>
              <a:gd name="adj" fmla="val 9634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CMatrice</a:t>
            </a:r>
            <a:r>
              <a:rPr lang="en-US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double() </a:t>
            </a:r>
            <a:r>
              <a:rPr lang="en-US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[…]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4191000" y="2453878"/>
            <a:ext cx="4953000" cy="1565672"/>
          </a:xfrm>
          <a:prstGeom prst="roundRect">
            <a:avLst>
              <a:gd name="adj" fmla="val 4986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CMatrice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double() </a:t>
            </a:r>
            <a:r>
              <a:rPr lang="en-US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m_nI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!= </a:t>
            </a:r>
            <a:r>
              <a:rPr lang="en-US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||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m_nJ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!= </a:t>
            </a:r>
            <a:r>
              <a:rPr lang="en-US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cerr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*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ne peut être converti en réel !"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0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exit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m_pdTab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3302139" y="4065984"/>
            <a:ext cx="4825722" cy="791766"/>
          </a:xfrm>
          <a:prstGeom prst="roundRect">
            <a:avLst>
              <a:gd name="adj" fmla="val 14106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CMatrice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m{</a:t>
            </a: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 </a:t>
            </a:r>
            <a:r>
              <a:rPr lang="fr-FR" sz="10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//Matrice de taille 1x1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m(</a:t>
            </a: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= m;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&lt;&lt; </a:t>
            </a:r>
            <a:r>
              <a:rPr lang="fr-FR" sz="10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"La conversion de m en double donne : "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a &lt;&lt; </a:t>
            </a:r>
            <a:r>
              <a:rPr lang="fr-FR" sz="10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48686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fr-FR">
                <a:solidFill>
                  <a:srgbClr val="FFFFFF"/>
                </a:solidFill>
              </a:rPr>
              <a:t>Opérateurs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Classes et Objets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3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2179028" y="4199334"/>
            <a:ext cx="4450372" cy="715566"/>
          </a:xfrm>
          <a:prstGeom prst="roundRect">
            <a:avLst>
              <a:gd name="adj" fmla="val 14106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//Soit une matrice m = {{1 2},{3 4}}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"m++ = "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m++ &lt;&lt; </a:t>
            </a:r>
            <a:r>
              <a:rPr lang="fr-FR" sz="10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 = "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&lt;&lt; m   &lt;&lt; </a:t>
            </a:r>
            <a:r>
              <a:rPr lang="fr-FR" sz="10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"++m = "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++m &lt;&lt; </a:t>
            </a:r>
            <a:r>
              <a:rPr lang="fr-FR" sz="10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2179028" y="4199334"/>
            <a:ext cx="4450372" cy="715566"/>
          </a:xfrm>
          <a:prstGeom prst="roundRect">
            <a:avLst>
              <a:gd name="adj" fmla="val 14106"/>
            </a:avLst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fr-FR" sz="1000" b="1" i="1" dirty="0">
              <a:solidFill>
                <a:srgbClr val="57A64A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0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//Affiche {{1 2},{3 4}}</a:t>
            </a:r>
          </a:p>
          <a:p>
            <a:r>
              <a:rPr lang="fr-FR" sz="10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//Affiche {{2 3},{4 5}}</a:t>
            </a:r>
            <a:endParaRPr lang="fr-FR" sz="1000" b="1" i="1" noProof="1">
              <a:solidFill>
                <a:srgbClr val="57A64A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0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//Affiche {{3 4},{5 6}}</a:t>
            </a:r>
          </a:p>
        </p:txBody>
      </p:sp>
      <p:sp>
        <p:nvSpPr>
          <p:cNvPr id="4096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800" dirty="0"/>
              <a:t>Opérateurs d’incrémentation et décrémentation </a:t>
            </a:r>
            <a:r>
              <a:rPr lang="fr-FR" sz="2800" dirty="0" err="1"/>
              <a:t>postfixés</a:t>
            </a:r>
            <a:endParaRPr lang="fr-FR" sz="2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30</a:t>
            </a:fld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Opérateurs unaires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Opérateurs binaires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Opérateurs spéciaux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179027" y="1045369"/>
            <a:ext cx="4450373" cy="1181100"/>
          </a:xfrm>
          <a:prstGeom prst="roundRect">
            <a:avLst>
              <a:gd name="adj" fmla="val 9634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CMatrice</a:t>
            </a:r>
            <a:r>
              <a:rPr lang="en-US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CMatrice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++(</a:t>
            </a:r>
            <a:r>
              <a:rPr lang="en-US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CMatrice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++();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[…]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2179027" y="2266950"/>
            <a:ext cx="4450373" cy="1901428"/>
          </a:xfrm>
          <a:prstGeom prst="roundRect">
            <a:avLst>
              <a:gd name="adj" fmla="val 4986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CMatrice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CMatrice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++(</a:t>
            </a:r>
            <a:r>
              <a:rPr lang="en-US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CMatrice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retVal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{*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//Incrémenter toutes les valeurs de la matrice </a:t>
            </a:r>
            <a:r>
              <a:rPr lang="fr-FR" sz="1000" b="1" i="1" dirty="0" err="1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retVal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CMatrice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CMatrice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++()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Incrémenter toutes les valeurs de la matrice </a:t>
            </a:r>
            <a:r>
              <a:rPr lang="fr-FR" sz="1000" b="1" i="1" dirty="0" err="1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6990759" y="1218485"/>
            <a:ext cx="1825449" cy="408623"/>
          </a:xfrm>
          <a:prstGeom prst="wedgeRoundRectCallout">
            <a:avLst>
              <a:gd name="adj1" fmla="val -188004"/>
              <a:gd name="adj2" fmla="val 5550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latin typeface="Calibri" pitchFamily="34" charset="0"/>
                <a:cs typeface="Calibri" pitchFamily="34" charset="0"/>
              </a:rPr>
              <a:t>Version </a:t>
            </a:r>
            <a:r>
              <a:rPr lang="fr-FR" dirty="0" err="1">
                <a:latin typeface="Calibri" pitchFamily="34" charset="0"/>
                <a:cs typeface="Calibri" pitchFamily="34" charset="0"/>
              </a:rPr>
              <a:t>postfixée</a:t>
            </a:r>
            <a:endParaRPr lang="fr-F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7039419" y="1733550"/>
            <a:ext cx="1728129" cy="408623"/>
          </a:xfrm>
          <a:prstGeom prst="wedgeRoundRectCallout">
            <a:avLst>
              <a:gd name="adj1" fmla="val -209491"/>
              <a:gd name="adj2" fmla="val -2913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latin typeface="Calibri" pitchFamily="34" charset="0"/>
                <a:cs typeface="Calibri" pitchFamily="34" charset="0"/>
              </a:rPr>
              <a:t>Version préfixée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6922518" y="2250281"/>
            <a:ext cx="1961930" cy="715089"/>
          </a:xfrm>
          <a:prstGeom prst="wedgeRoundRectCallout">
            <a:avLst>
              <a:gd name="adj1" fmla="val -130790"/>
              <a:gd name="adj2" fmla="val 1954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latin typeface="Calibri" pitchFamily="34" charset="0"/>
                <a:cs typeface="Calibri" pitchFamily="34" charset="0"/>
              </a:rPr>
              <a:t>Retourne la valeur</a:t>
            </a:r>
            <a:br>
              <a:rPr lang="fr-FR" dirty="0">
                <a:latin typeface="Calibri" pitchFamily="34" charset="0"/>
                <a:cs typeface="Calibri" pitchFamily="34" charset="0"/>
              </a:rPr>
            </a:br>
            <a:r>
              <a:rPr lang="fr-FR" dirty="0">
                <a:latin typeface="Calibri" pitchFamily="34" charset="0"/>
                <a:cs typeface="Calibri" pitchFamily="34" charset="0"/>
              </a:rPr>
              <a:t>puis l’incrémente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6815366" y="3105150"/>
            <a:ext cx="2176234" cy="715089"/>
          </a:xfrm>
          <a:prstGeom prst="wedgeRoundRectCallout">
            <a:avLst>
              <a:gd name="adj1" fmla="val -130790"/>
              <a:gd name="adj2" fmla="val 1954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latin typeface="Calibri" pitchFamily="34" charset="0"/>
                <a:cs typeface="Calibri" pitchFamily="34" charset="0"/>
              </a:rPr>
              <a:t>Incrémente la valeur</a:t>
            </a:r>
            <a:br>
              <a:rPr lang="fr-FR" dirty="0">
                <a:latin typeface="Calibri" pitchFamily="34" charset="0"/>
                <a:cs typeface="Calibri" pitchFamily="34" charset="0"/>
              </a:rPr>
            </a:br>
            <a:r>
              <a:rPr lang="fr-FR" dirty="0">
                <a:latin typeface="Calibri" pitchFamily="34" charset="0"/>
                <a:cs typeface="Calibri" pitchFamily="34" charset="0"/>
              </a:rPr>
              <a:t>puis la retourne</a:t>
            </a:r>
          </a:p>
        </p:txBody>
      </p:sp>
    </p:spTree>
    <p:extLst>
      <p:ext uri="{BB962C8B-B14F-4D97-AF65-F5344CB8AC3E}">
        <p14:creationId xmlns:p14="http://schemas.microsoft.com/office/powerpoint/2010/main" val="119331358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3" grpId="0" animBg="1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sur les opérateurs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Les opérateurs, c’est facile !</a:t>
            </a:r>
          </a:p>
          <a:p>
            <a:pPr lvl="1"/>
            <a:r>
              <a:rPr lang="fr-FR" dirty="0"/>
              <a:t>Ce sont des fonctions, c’est tout.</a:t>
            </a:r>
          </a:p>
          <a:p>
            <a:pPr lvl="1"/>
            <a:endParaRPr lang="fr-FR" dirty="0"/>
          </a:p>
          <a:p>
            <a:r>
              <a:rPr lang="fr-FR" dirty="0"/>
              <a:t>Ils apportent une douceur syntaxique</a:t>
            </a:r>
          </a:p>
          <a:p>
            <a:pPr lvl="1"/>
            <a:r>
              <a:rPr lang="fr-FR" dirty="0"/>
              <a:t>Amélioration de la lisibilité du code</a:t>
            </a:r>
          </a:p>
          <a:p>
            <a:pPr lvl="1"/>
            <a:endParaRPr lang="fr-FR" dirty="0"/>
          </a:p>
          <a:p>
            <a:r>
              <a:rPr lang="fr-FR" dirty="0"/>
              <a:t>Attention à respecter la sémantique de l’opérateur</a:t>
            </a:r>
          </a:p>
          <a:p>
            <a:pPr lvl="1"/>
            <a:r>
              <a:rPr lang="fr-FR" dirty="0"/>
              <a:t>Ne pas faire une opération de multiplication avec l’opérateur « 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fr-FR" dirty="0"/>
              <a:t> »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CBAB5-3472-4D0D-B319-6792A5D99B2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Opérateurs unaires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Opérateurs binaires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Opérateurs spéciaux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Bilan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12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0059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2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AF50BB-A2D6-4136-AC71-4D6AAAA6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 the </a:t>
            </a:r>
            <a:r>
              <a:rPr lang="fr-FR" dirty="0" err="1"/>
              <a:t>magic</a:t>
            </a:r>
            <a:r>
              <a:rPr lang="fr-FR" dirty="0"/>
              <a:t> </a:t>
            </a:r>
            <a:r>
              <a:rPr lang="fr-FR" dirty="0" err="1"/>
              <a:t>happen</a:t>
            </a:r>
            <a:r>
              <a:rPr lang="fr-FR" dirty="0"/>
              <a:t>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93E5ED-B1E9-4FBE-9CAC-ACD543211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opérateurs de comparaison :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E63F423-E4DF-4CAA-8A59-13A84973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6A9C81-C6EC-47C9-9909-1661CA3A4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32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DE0AA0D-B711-4AF1-8523-D91AABC0C5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Opérateurs unaires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Opérateurs binaires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Opérateurs spéciaux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Bilan</a:t>
            </a:r>
            <a:endParaRPr lang="fr-FR" b="1" dirty="0">
              <a:solidFill>
                <a:srgbClr val="EFFAFF"/>
              </a:solidFill>
              <a:effectLst>
                <a:outerShdw blurRad="63500" dist="37357" dir="2700000" rotWithShape="0">
                  <a:srgbClr val="EFFAFF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70F7E161-5044-44CF-9F9C-9C93C9482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504950"/>
            <a:ext cx="3429000" cy="1910775"/>
          </a:xfrm>
          <a:prstGeom prst="roundRect">
            <a:avLst>
              <a:gd name="adj" fmla="val 2851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m_dX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r>
              <a:rPr lang="fr-FR" sz="10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//Abscisse 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m_dY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r>
              <a:rPr lang="fr-FR" sz="10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//Ordonnée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==(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CVecteur2D&amp; v)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!=(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CVecteur2D&amp; v)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(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CVecteur2D&amp; v)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(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CVecteur2D&amp; v)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&gt;=(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CVecteur2D&amp; v)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&lt;=(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CVecteur2D&amp; v)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E51D91A5-EF37-49A9-B95C-3BA2DD6B1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479512"/>
            <a:ext cx="4572000" cy="1371600"/>
          </a:xfrm>
          <a:prstGeom prst="roundRect">
            <a:avLst>
              <a:gd name="adj" fmla="val 3926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m_dX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r>
              <a:rPr lang="fr-FR" sz="10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//Abscisse 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m_dY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r>
              <a:rPr lang="fr-FR" sz="10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//Ordonnée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==(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CVecteur2D&amp; v)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partial_ordering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&lt;=&gt;(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CVecteur2D&amp; v)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2">
            <a:extLst>
              <a:ext uri="{FF2B5EF4-FFF2-40B4-BE49-F238E27FC236}">
                <a16:creationId xmlns:a16="http://schemas.microsoft.com/office/drawing/2014/main" id="{0B82A616-A74C-4AA3-BAAE-8DCA1E987312}"/>
              </a:ext>
            </a:extLst>
          </p:cNvPr>
          <p:cNvSpPr/>
          <p:nvPr/>
        </p:nvSpPr>
        <p:spPr>
          <a:xfrm>
            <a:off x="6324600" y="1550194"/>
            <a:ext cx="2722746" cy="1021556"/>
          </a:xfrm>
          <a:prstGeom prst="wedgeRoundRectCallout">
            <a:avLst>
              <a:gd name="adj1" fmla="val -59795"/>
              <a:gd name="adj2" fmla="val 6755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latin typeface="Calibri" pitchFamily="34" charset="0"/>
                <a:cs typeface="Calibri" pitchFamily="34" charset="0"/>
              </a:rPr>
              <a:t>Beaucoup de chose à écrire, pour beaucoup de code similaire</a:t>
            </a:r>
          </a:p>
        </p:txBody>
      </p:sp>
      <p:sp>
        <p:nvSpPr>
          <p:cNvPr id="8" name="Rectangle à coins arrondis 2">
            <a:extLst>
              <a:ext uri="{FF2B5EF4-FFF2-40B4-BE49-F238E27FC236}">
                <a16:creationId xmlns:a16="http://schemas.microsoft.com/office/drawing/2014/main" id="{49D1711A-9436-4429-908B-7AF86A2341B9}"/>
              </a:ext>
            </a:extLst>
          </p:cNvPr>
          <p:cNvSpPr/>
          <p:nvPr/>
        </p:nvSpPr>
        <p:spPr>
          <a:xfrm>
            <a:off x="6189772" y="3562350"/>
            <a:ext cx="2847273" cy="715089"/>
          </a:xfrm>
          <a:prstGeom prst="wedgeRoundRectCallout">
            <a:avLst>
              <a:gd name="adj1" fmla="val -32342"/>
              <a:gd name="adj2" fmla="val 6343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latin typeface="Calibri" pitchFamily="34" charset="0"/>
                <a:cs typeface="Calibri" pitchFamily="34" charset="0"/>
              </a:rPr>
              <a:t>Comparaison </a:t>
            </a:r>
            <a:r>
              <a:rPr lang="fr-FR" b="1" dirty="0">
                <a:latin typeface="Consolas" panose="020B0609020204030204" pitchFamily="49" charset="0"/>
                <a:cs typeface="Calibri" pitchFamily="34" charset="0"/>
              </a:rPr>
              <a:t>==</a:t>
            </a:r>
            <a:r>
              <a:rPr lang="fr-FR" dirty="0">
                <a:latin typeface="Calibri" pitchFamily="34" charset="0"/>
                <a:cs typeface="Calibri" pitchFamily="34" charset="0"/>
              </a:rPr>
              <a:t> par défaut </a:t>
            </a:r>
            <a:r>
              <a:rPr lang="fr-FR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 crée également </a:t>
            </a:r>
            <a:r>
              <a:rPr lang="fr-FR" b="1" dirty="0">
                <a:latin typeface="Consolas" panose="020B0609020204030204" pitchFamily="49" charset="0"/>
                <a:cs typeface="Calibri" pitchFamily="34" charset="0"/>
                <a:sym typeface="Wingdings" panose="05000000000000000000" pitchFamily="2" charset="2"/>
              </a:rPr>
              <a:t>!=</a:t>
            </a:r>
            <a:endParaRPr lang="fr-FR" b="1" dirty="0">
              <a:latin typeface="Consolas" panose="020B0609020204030204" pitchFamily="49" charset="0"/>
              <a:cs typeface="Calibri" pitchFamily="34" charset="0"/>
            </a:endParaRPr>
          </a:p>
        </p:txBody>
      </p:sp>
      <p:sp>
        <p:nvSpPr>
          <p:cNvPr id="11" name="Rectangle à coins arrondis 2">
            <a:extLst>
              <a:ext uri="{FF2B5EF4-FFF2-40B4-BE49-F238E27FC236}">
                <a16:creationId xmlns:a16="http://schemas.microsoft.com/office/drawing/2014/main" id="{76988F06-DCC5-4D41-B3C1-F839A7586189}"/>
              </a:ext>
            </a:extLst>
          </p:cNvPr>
          <p:cNvSpPr/>
          <p:nvPr/>
        </p:nvSpPr>
        <p:spPr>
          <a:xfrm>
            <a:off x="4095201" y="4699307"/>
            <a:ext cx="4573755" cy="408623"/>
          </a:xfrm>
          <a:prstGeom prst="wedgeRoundRectCallout">
            <a:avLst>
              <a:gd name="adj1" fmla="val -34438"/>
              <a:gd name="adj2" fmla="val -6289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latin typeface="Calibri" pitchFamily="34" charset="0"/>
                <a:cs typeface="Calibri" pitchFamily="34" charset="0"/>
              </a:rPr>
              <a:t>Le même code pour des opérateurs différents</a:t>
            </a:r>
            <a:endParaRPr lang="fr-FR" b="1" dirty="0">
              <a:latin typeface="Consolas" panose="020B0609020204030204" pitchFamily="49" charset="0"/>
              <a:cs typeface="Calibri" pitchFamily="34" charset="0"/>
            </a:endParaRPr>
          </a:p>
        </p:txBody>
      </p:sp>
      <p:sp>
        <p:nvSpPr>
          <p:cNvPr id="15" name="Rectangle à coins arrondis 7">
            <a:hlinkClick r:id="rId4" action="ppaction://hlinkfile"/>
            <a:extLst>
              <a:ext uri="{FF2B5EF4-FFF2-40B4-BE49-F238E27FC236}">
                <a16:creationId xmlns:a16="http://schemas.microsoft.com/office/drawing/2014/main" id="{B89EC47C-E7C0-44ED-9090-F2C337C2C348}"/>
              </a:ext>
            </a:extLst>
          </p:cNvPr>
          <p:cNvSpPr/>
          <p:nvPr/>
        </p:nvSpPr>
        <p:spPr>
          <a:xfrm>
            <a:off x="6649065" y="2893220"/>
            <a:ext cx="21336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Calibri" panose="020F0502020204030204" pitchFamily="34" charset="0"/>
              </a:rPr>
              <a:t>Clique moi !</a:t>
            </a:r>
          </a:p>
        </p:txBody>
      </p:sp>
      <p:sp>
        <p:nvSpPr>
          <p:cNvPr id="16" name="Bouton stop">
            <a:extLst>
              <a:ext uri="{FF2B5EF4-FFF2-40B4-BE49-F238E27FC236}">
                <a16:creationId xmlns:a16="http://schemas.microsoft.com/office/drawing/2014/main" id="{3724165B-4A55-4410-B72D-320CD6C78433}"/>
              </a:ext>
            </a:extLst>
          </p:cNvPr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  <p:pic>
        <p:nvPicPr>
          <p:cNvPr id="17" name="Attente-Vivaldi">
            <a:hlinkClick r:id="" action="ppaction://media"/>
            <a:extLst>
              <a:ext uri="{FF2B5EF4-FFF2-40B4-BE49-F238E27FC236}">
                <a16:creationId xmlns:a16="http://schemas.microsoft.com/office/drawing/2014/main" id="{0C28AE53-C522-49AB-9879-630C8564D0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3809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210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21465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4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7" grpId="0" animBg="1"/>
      <p:bldP spid="9" grpId="0" animBg="1"/>
      <p:bldP spid="10" grpId="0" animBg="1"/>
      <p:bldP spid="8" grpId="0" animBg="1"/>
      <p:bldP spid="11" grpId="0" animBg="1"/>
      <p:bldP spid="15" grpId="0" animBg="1"/>
      <p:bldP spid="15" grpId="1" animBg="1"/>
      <p:bldP spid="16" grpId="0" animBg="1"/>
      <p:bldP spid="16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6"/>
          <p:cNvSpPr txBox="1">
            <a:spLocks/>
          </p:cNvSpPr>
          <p:nvPr/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6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Benjamin ALBOUY-KISSI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Soit la classe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CComplexe</a:t>
            </a:r>
            <a:r>
              <a:rPr lang="fr-FR" dirty="0"/>
              <a:t> instanciée par l’objet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fr-FR" dirty="0"/>
              <a:t>. Si je veux pouvoir convertir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fr-FR" dirty="0"/>
              <a:t> en 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dirty="0"/>
              <a:t>, je peux :</a:t>
            </a:r>
          </a:p>
          <a:p>
            <a:pPr lvl="1"/>
            <a:r>
              <a:rPr lang="fr-FR" dirty="0"/>
              <a:t>Définir l’opérateur de conversion vers double déclaré par « </a:t>
            </a:r>
            <a:r>
              <a:rPr lang="fr-FR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dirty="0"/>
              <a:t> 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r>
              <a:rPr lang="fr-FR" dirty="0"/>
              <a:t> » A l’utilisation j’écrirai «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)c</a:t>
            </a:r>
            <a:r>
              <a:rPr lang="fr-FR" dirty="0"/>
              <a:t> »</a:t>
            </a:r>
          </a:p>
          <a:p>
            <a:pPr lvl="1"/>
            <a:r>
              <a:rPr lang="fr-FR" dirty="0"/>
              <a:t>Définir l’opérateur de conversion vers double déclaré par « 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 </a:t>
            </a:r>
            <a:r>
              <a:rPr lang="fr-FR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r>
              <a:rPr lang="fr-FR" dirty="0"/>
              <a:t> » A l’utilisation j’écrirai «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)c</a:t>
            </a:r>
            <a:r>
              <a:rPr lang="fr-FR" dirty="0"/>
              <a:t> »</a:t>
            </a:r>
          </a:p>
          <a:p>
            <a:pPr lvl="1"/>
            <a:r>
              <a:rPr lang="fr-FR" dirty="0"/>
              <a:t>Définir la fonction spéciale de conversion vers 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dirty="0"/>
              <a:t> déclarée par « 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dirty="0"/>
              <a:t>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to_double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r>
              <a:rPr lang="fr-FR" dirty="0"/>
              <a:t> » A l’utilisation j’écrirai «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)c</a:t>
            </a:r>
            <a:r>
              <a:rPr lang="fr-FR" dirty="0"/>
              <a:t> ».</a:t>
            </a:r>
          </a:p>
          <a:p>
            <a:pPr lvl="1"/>
            <a:r>
              <a:rPr lang="fr-FR" dirty="0"/>
              <a:t>Définir la fonction de conversion vers 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dirty="0"/>
              <a:t> déclarée par « 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dirty="0"/>
              <a:t>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to_double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r>
              <a:rPr lang="fr-FR" dirty="0"/>
              <a:t> » A l’utilisation j’écrirai «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c.to_double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fr-FR" dirty="0"/>
              <a:t> »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1/2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294967295"/>
          </p:nvPr>
        </p:nvSpPr>
        <p:spPr>
          <a:xfrm>
            <a:off x="8870950" y="4811713"/>
            <a:ext cx="273050" cy="274637"/>
          </a:xfrm>
          <a:prstGeom prst="ellipse">
            <a:avLst/>
          </a:prstGeom>
          <a:effectLst>
            <a:outerShdw blurRad="114300" dir="5400000" sx="90000" sy="-19000" rotWithShape="0">
              <a:schemeClr val="dk2"/>
            </a:outerShdw>
          </a:effectLst>
        </p:spPr>
        <p:txBody>
          <a:bodyPr/>
          <a:lstStyle/>
          <a:p>
            <a:pPr algn="ctr"/>
            <a:fld id="{41DCBAB5-3472-4D0D-B319-6792A5D99B23}" type="slidenum">
              <a:rPr>
                <a:solidFill>
                  <a:srgbClr val="000000"/>
                </a:solidFill>
              </a:rPr>
              <a:pPr algn="ctr"/>
              <a:t>33</a:t>
            </a:fld>
            <a:endParaRPr dirty="0">
              <a:solidFill>
                <a:srgbClr val="000000"/>
              </a:solidFill>
            </a:endParaRPr>
          </a:p>
        </p:txBody>
      </p:sp>
      <p:pic>
        <p:nvPicPr>
          <p:cNvPr id="14" name="Gloom Horiz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400" y="442117"/>
            <a:ext cx="487363" cy="48736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10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7" name="Danse Macabre - Big Hit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CA28B31F-C72C-4881-BC78-4BFE373437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7565450"/>
                  </p:ext>
                </p:extLst>
              </p:nvPr>
            </p:nvGraphicFramePr>
            <p:xfrm>
              <a:off x="8227794" y="4530048"/>
              <a:ext cx="763806" cy="429641"/>
            </p:xfrm>
            <a:graphic>
              <a:graphicData uri="http://schemas.microsoft.com/office/powerpoint/2016/slidezoom">
                <pslz:sldZm>
                  <pslz:sldZmObj sldId="317" cId="328321617">
                    <pslz:zmPr id="{EFF76AA8-0323-461D-AF0D-4B60797123A6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3806" cy="4296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diapositive 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CA28B31F-C72C-4881-BC78-4BFE37343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27794" y="4530048"/>
                <a:ext cx="763806" cy="42964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24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3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33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 numSld="2" showWhenStopped="0">
                <p:cTn id="5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  <a:p>
            <a:pPr lvl="1"/>
            <a:r>
              <a:rPr lang="fr-FR" kern="0" dirty="0"/>
              <a:t> </a:t>
            </a:r>
            <a:br>
              <a:rPr lang="fr-FR" kern="0" dirty="0"/>
            </a:br>
            <a:endParaRPr lang="fr-FR" kern="0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Soit la classe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CComplexe</a:t>
            </a:r>
            <a:r>
              <a:rPr lang="fr-FR" dirty="0"/>
              <a:t> et un 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dirty="0"/>
              <a:t>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dirty="0"/>
              <a:t>. Si je veux pouvoir convertir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dirty="0"/>
              <a:t> en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CComplexe</a:t>
            </a:r>
            <a:r>
              <a:rPr lang="fr-FR" dirty="0"/>
              <a:t>, je peux :</a:t>
            </a:r>
          </a:p>
          <a:p>
            <a:pPr lvl="1"/>
            <a:r>
              <a:rPr lang="fr-FR" dirty="0"/>
              <a:t>Définir l’opérateur de conversion vers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CComplexe</a:t>
            </a:r>
            <a:r>
              <a:rPr lang="fr-FR" dirty="0"/>
              <a:t> déclaré par « </a:t>
            </a:r>
            <a:r>
              <a:rPr lang="fr-FR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CComplexe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r>
              <a:rPr lang="fr-FR" dirty="0"/>
              <a:t> » A l’utilisation j’écrirai «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CComplexe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)d</a:t>
            </a:r>
            <a:r>
              <a:rPr lang="fr-FR" dirty="0"/>
              <a:t> »</a:t>
            </a:r>
          </a:p>
          <a:p>
            <a:pPr lvl="1"/>
            <a:r>
              <a:rPr lang="fr-FR" dirty="0"/>
              <a:t>Définir l’opérateur de conversion vers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CComplexe</a:t>
            </a:r>
            <a:r>
              <a:rPr lang="fr-FR" dirty="0"/>
              <a:t> déclaré par «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CComplexe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r>
              <a:rPr lang="fr-FR" dirty="0"/>
              <a:t> » A l’utilisation j’écrirai «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CComplexe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)d</a:t>
            </a:r>
            <a:r>
              <a:rPr lang="fr-FR" dirty="0"/>
              <a:t> »</a:t>
            </a:r>
          </a:p>
          <a:p>
            <a:pPr lvl="1"/>
            <a:r>
              <a:rPr lang="fr-FR" dirty="0"/>
              <a:t>Définir un constructeur à la classe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CComplexe</a:t>
            </a:r>
            <a:r>
              <a:rPr lang="fr-FR" dirty="0"/>
              <a:t> prenant un paramètre de type 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dirty="0"/>
              <a:t>. A l’utilisation j’écrirai «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CComplexe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)d</a:t>
            </a:r>
            <a:r>
              <a:rPr lang="fr-FR" dirty="0"/>
              <a:t> »</a:t>
            </a:r>
          </a:p>
          <a:p>
            <a:pPr lvl="1"/>
            <a:r>
              <a:rPr lang="fr-FR" dirty="0"/>
              <a:t>Définir un constructeur à la classe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CComplexe</a:t>
            </a:r>
            <a:r>
              <a:rPr lang="fr-FR" dirty="0"/>
              <a:t> prenant un paramètre de type </a:t>
            </a:r>
            <a:r>
              <a:rPr lang="fr-FR" b="1" kern="12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dirty="0"/>
              <a:t>. A l’utilisation j’écrirai « </a:t>
            </a:r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CComplexe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{d}</a:t>
            </a:r>
            <a:r>
              <a:rPr lang="fr-FR" dirty="0"/>
              <a:t> »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2/2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7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231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30/01/2023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35</a:t>
            </a:fld>
            <a:endParaRPr lang="fr-FR" dirty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50">
        <p14:prism dir="r"/>
      </p:transition>
    </mc:Choice>
    <mc:Fallback xmlns="">
      <p:transition spd="slow" advTm="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3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 animBg="1"/>
      <p:bldP spid="9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vit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696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562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 advTm="0">
        <p15:prstTrans prst="fracture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30/01/2023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pic>
        <p:nvPicPr>
          <p:cNvPr id="2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3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3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Retour sur la classe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</a:t>
            </a:r>
            <a:endParaRPr lang="fr-FR" b="1" dirty="0">
              <a:latin typeface="Courier New" pitchFamily="49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La classe 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Microsoft Sans Serif" panose="020B0604020202020204" pitchFamily="34" charset="0"/>
              </a:rPr>
              <a:t>CVecteur2D</a:t>
            </a:r>
            <a:r>
              <a:rPr lang="fr-FR" sz="20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fr-FR" sz="2000" dirty="0"/>
              <a:t>permet la gestion de vecteurs 2D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5</a:t>
            </a:fld>
            <a:endParaRPr lang="fr-FR" dirty="0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50000"/>
                    </a:schemeClr>
                  </a:outerShdw>
                </a:effectLst>
              </a:rPr>
              <a:t>Opérateurs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50000"/>
                    </a:schemeClr>
                  </a:outerShdw>
                </a:effectLst>
              </a:rPr>
              <a:t>Définition</a:t>
            </a:r>
          </a:p>
          <a:p>
            <a:pPr lvl="1"/>
            <a:r>
              <a:rPr lang="fr-FR" dirty="0"/>
              <a:t>Opérateurs unaires</a:t>
            </a:r>
          </a:p>
          <a:p>
            <a:pPr lvl="1"/>
            <a:r>
              <a:rPr lang="fr-FR" dirty="0"/>
              <a:t>Opérateurs binaires</a:t>
            </a:r>
          </a:p>
          <a:p>
            <a:pPr lvl="1"/>
            <a:r>
              <a:rPr lang="fr-FR" dirty="0"/>
              <a:t>Opérateurs spéciaux</a:t>
            </a:r>
          </a:p>
          <a:p>
            <a:pPr lvl="1"/>
            <a:r>
              <a:rPr lang="fr-FR" dirty="0"/>
              <a:t>Bilan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83A5ADFB-E169-4980-AFFC-286922586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791" y="1749403"/>
            <a:ext cx="4108817" cy="3139321"/>
          </a:xfrm>
          <a:prstGeom prst="roundRect">
            <a:avLst>
              <a:gd name="adj" fmla="val 1594"/>
            </a:avLst>
          </a:prstGeom>
          <a:solidFill>
            <a:srgbClr val="1E1E1E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CVecteur2D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m_dX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//Abscisse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m_dY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//Ordonnée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//Constructeur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CVecteur2D(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//Accesseurs / Affichage / Informations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[…]</a:t>
            </a:r>
            <a:endParaRPr lang="fr-FR" sz="1100" b="1" dirty="0">
              <a:solidFill>
                <a:srgbClr val="DCDCDC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//Opérations mathématiques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CVecteur2D Ajouter(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CVecteur2D&amp; v)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CVecteur2D Soustraire(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CVecteur2D&amp; v)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CVecteur2D Multiplier(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dScal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CVecteur2D Diviser(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dScal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PlusGrandQue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CVecteur2D&amp; v)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19937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Retour sur la classe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</a:t>
            </a:r>
            <a:endParaRPr lang="fr-FR" b="1" dirty="0">
              <a:latin typeface="Courier New" pitchFamily="49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La classe </a:t>
            </a:r>
            <a:r>
              <a:rPr lang="fr-FR" sz="2000" b="1" dirty="0">
                <a:solidFill>
                  <a:srgbClr val="DCDCDC"/>
                </a:solidFill>
                <a:latin typeface="consolas" panose="020B0609020204030204" pitchFamily="49" charset="0"/>
                <a:ea typeface="Microsoft Sans Serif" panose="020B0604020202020204" pitchFamily="34" charset="0"/>
              </a:rPr>
              <a:t>CVecteur2D</a:t>
            </a:r>
            <a:r>
              <a:rPr lang="fr-FR" sz="2000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fr-FR" sz="2000" dirty="0"/>
              <a:t>permet la gestion de vecteurs 2D</a:t>
            </a:r>
          </a:p>
          <a:p>
            <a:pPr eaLnBrk="1" hangingPunct="1"/>
            <a:r>
              <a:rPr lang="fr-FR" sz="2000" dirty="0"/>
              <a:t>Elle est munie de fonctions permettant d’effectuer les calculs usuels</a:t>
            </a:r>
          </a:p>
          <a:p>
            <a:pPr lvl="1"/>
            <a:r>
              <a:rPr lang="fr-FR" sz="1600" dirty="0"/>
              <a:t>+ : 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 Ajouter(</a:t>
            </a:r>
            <a:r>
              <a:rPr lang="fr-F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 CVecteur2D&amp; v) </a:t>
            </a:r>
            <a:r>
              <a:rPr lang="fr-F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  <a:endParaRPr lang="fr-FR" sz="6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fr-FR" sz="1600" dirty="0"/>
              <a:t>- 	: 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Soustraire(</a:t>
            </a:r>
            <a:r>
              <a:rPr lang="fr-F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CVecteur2D&amp; v) </a:t>
            </a:r>
            <a:r>
              <a:rPr lang="fr-F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  <a:r>
              <a:rPr lang="fr-FR" sz="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lvl="1"/>
            <a:r>
              <a:rPr lang="fr-FR" sz="1600" dirty="0"/>
              <a:t>* 	: 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Multiplier(</a:t>
            </a:r>
            <a:r>
              <a:rPr lang="fr-F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dScal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  <a:r>
              <a:rPr lang="fr-FR" sz="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lvl="1"/>
            <a:r>
              <a:rPr lang="fr-FR" sz="1600" dirty="0"/>
              <a:t>/ 	: 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Diviser(</a:t>
            </a:r>
            <a:r>
              <a:rPr lang="fr-FR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dScal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) </a:t>
            </a:r>
            <a:r>
              <a:rPr lang="fr-F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pPr eaLnBrk="1" hangingPunct="1"/>
            <a:r>
              <a:rPr lang="fr-FR" sz="2000" dirty="0"/>
              <a:t>Soit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2000" dirty="0"/>
              <a:t>,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2000" dirty="0"/>
              <a:t>,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fr-FR" sz="2000" dirty="0"/>
              <a:t>,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fr-FR" sz="2000" dirty="0"/>
              <a:t> des vecteurs, le calcul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d = (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a-b+c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)*2 </a:t>
            </a:r>
            <a:r>
              <a:rPr lang="fr-FR" sz="2000" dirty="0"/>
              <a:t>s’écrit :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6</a:t>
            </a:fld>
            <a:endParaRPr lang="fr-FR" dirty="0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50000"/>
                    </a:schemeClr>
                  </a:outerShdw>
                </a:effectLst>
              </a:rPr>
              <a:t>Opérateurs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50000"/>
                    </a:schemeClr>
                  </a:outerShdw>
                </a:effectLst>
              </a:rPr>
              <a:t>Définition</a:t>
            </a:r>
          </a:p>
          <a:p>
            <a:pPr lvl="1"/>
            <a:r>
              <a:rPr lang="fr-FR" dirty="0"/>
              <a:t>Opérateurs unaires</a:t>
            </a:r>
          </a:p>
          <a:p>
            <a:pPr lvl="1"/>
            <a:r>
              <a:rPr lang="fr-FR" dirty="0"/>
              <a:t>Opérateurs binaires</a:t>
            </a:r>
          </a:p>
          <a:p>
            <a:pPr lvl="1"/>
            <a:r>
              <a:rPr lang="fr-FR" dirty="0"/>
              <a:t>Opérateurs spéciaux</a:t>
            </a:r>
          </a:p>
          <a:p>
            <a:pPr lvl="1"/>
            <a:r>
              <a:rPr lang="fr-FR" dirty="0"/>
              <a:t>Bilan</a:t>
            </a:r>
          </a:p>
        </p:txBody>
      </p:sp>
      <p:sp>
        <p:nvSpPr>
          <p:cNvPr id="3" name="Rectangle 2"/>
          <p:cNvSpPr/>
          <p:nvPr/>
        </p:nvSpPr>
        <p:spPr>
          <a:xfrm>
            <a:off x="2829981" y="4257308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kern="0" dirty="0">
                <a:solidFill>
                  <a:srgbClr val="DCDCD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d = </a:t>
            </a:r>
            <a:r>
              <a:rPr lang="fr-FR" b="1" kern="0" dirty="0" err="1">
                <a:solidFill>
                  <a:srgbClr val="DCDCD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a.Soustraire</a:t>
            </a:r>
            <a:r>
              <a:rPr lang="fr-FR" b="1" kern="0" dirty="0">
                <a:solidFill>
                  <a:srgbClr val="DCDCD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(b).Ajouter(c).Multiplier(</a:t>
            </a:r>
            <a:r>
              <a:rPr lang="fr-FR" b="1" kern="0" dirty="0">
                <a:solidFill>
                  <a:srgbClr val="B8D7A3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2.0</a:t>
            </a:r>
            <a:r>
              <a:rPr lang="fr-FR" b="1" kern="0" dirty="0">
                <a:solidFill>
                  <a:srgbClr val="DCDCD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);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5211967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Retour sur la classe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endParaRPr lang="fr-FR" sz="18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fr-FR" sz="2000" dirty="0"/>
              <a:t>Cette écriture n’est pas usuelle</a:t>
            </a:r>
          </a:p>
          <a:p>
            <a:pPr eaLnBrk="1" hangingPunct="1">
              <a:lnSpc>
                <a:spcPct val="90000"/>
              </a:lnSpc>
              <a:defRPr/>
            </a:pPr>
            <a:endParaRPr lang="fr-FR" sz="2400" b="1" dirty="0"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</a:t>
            </a:r>
            <a:r>
              <a:rPr lang="fr-FR" sz="24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fr-FR" sz="2400" dirty="0"/>
              <a:t>étant un nouveau type de données, on peut définir le comportement des </a:t>
            </a:r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chemeClr val="accent5">
                      <a:alpha val="50000"/>
                    </a:schemeClr>
                  </a:outerShdw>
                </a:effectLst>
              </a:rPr>
              <a:t>opérateurs</a:t>
            </a:r>
            <a:r>
              <a:rPr lang="fr-FR" sz="2400" dirty="0"/>
              <a:t> C++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fr-FR" sz="2000" dirty="0"/>
              <a:t>Ainsi le calcul </a:t>
            </a:r>
          </a:p>
          <a:p>
            <a:pPr lvl="1" algn="ctr">
              <a:lnSpc>
                <a:spcPct val="90000"/>
              </a:lnSpc>
              <a:buNone/>
              <a:defRPr/>
            </a:pP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d = </a:t>
            </a:r>
            <a:r>
              <a:rPr lang="fr-FR" sz="18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a.Soustraire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(b).Ajouter(c).Multiplier(</a:t>
            </a:r>
            <a:r>
              <a:rPr lang="fr-FR" sz="1800" b="1" dirty="0">
                <a:solidFill>
                  <a:srgbClr val="B8D7A3"/>
                </a:solidFill>
                <a:latin typeface="consolas" panose="020B0609020204030204" pitchFamily="49" charset="0"/>
              </a:rPr>
              <a:t>2.0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  <a:r>
              <a:rPr lang="fr-FR" sz="1800" dirty="0"/>
              <a:t> </a:t>
            </a:r>
            <a:endParaRPr lang="fr-FR" sz="2000" dirty="0"/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fr-FR" sz="2000" dirty="0"/>
              <a:t>	pourra s’écrire </a:t>
            </a:r>
          </a:p>
          <a:p>
            <a:pPr lvl="1" algn="ctr">
              <a:lnSpc>
                <a:spcPct val="90000"/>
              </a:lnSpc>
              <a:buNone/>
              <a:defRPr/>
            </a:pP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d = (a–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b+c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)*</a:t>
            </a:r>
            <a:r>
              <a:rPr lang="fr-FR" b="1" dirty="0">
                <a:solidFill>
                  <a:srgbClr val="B8D7A3"/>
                </a:solidFill>
                <a:latin typeface="consolas" panose="020B0609020204030204" pitchFamily="49" charset="0"/>
              </a:rPr>
              <a:t>2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  <a:endParaRPr lang="fr-FR" sz="2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7</a:t>
            </a:fld>
            <a:endParaRPr lang="fr-FR" dirty="0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Définition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Opérateurs unaires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Opérateurs binaires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Opérateurs spéciaux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29981" y="1045961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kern="0" dirty="0">
                <a:solidFill>
                  <a:srgbClr val="DCDCD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d = </a:t>
            </a:r>
            <a:r>
              <a:rPr lang="fr-FR" b="1" kern="0" dirty="0" err="1">
                <a:solidFill>
                  <a:srgbClr val="DCDCD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a.Soustraire</a:t>
            </a:r>
            <a:r>
              <a:rPr lang="fr-FR" b="1" kern="0" dirty="0">
                <a:solidFill>
                  <a:srgbClr val="DCDCD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(b).Ajouter(c).Multiplier(</a:t>
            </a:r>
            <a:r>
              <a:rPr lang="fr-FR" b="1" kern="0" dirty="0">
                <a:solidFill>
                  <a:srgbClr val="B8D7A3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2.0</a:t>
            </a:r>
            <a:r>
              <a:rPr lang="fr-FR" b="1" kern="0" dirty="0">
                <a:solidFill>
                  <a:srgbClr val="DCDCD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);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2829981" y="4257308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kern="0" dirty="0">
                <a:solidFill>
                  <a:srgbClr val="DCDCD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d = </a:t>
            </a:r>
            <a:r>
              <a:rPr lang="fr-FR" b="1" kern="0" dirty="0" err="1">
                <a:solidFill>
                  <a:srgbClr val="DCDCD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a.Soustraire</a:t>
            </a:r>
            <a:r>
              <a:rPr lang="fr-FR" b="1" kern="0" dirty="0">
                <a:solidFill>
                  <a:srgbClr val="DCDCD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(b).Ajouter(c).Multiplier(</a:t>
            </a:r>
            <a:r>
              <a:rPr lang="fr-FR" b="1" kern="0" dirty="0">
                <a:solidFill>
                  <a:srgbClr val="B8D7A3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2.0</a:t>
            </a:r>
            <a:r>
              <a:rPr lang="fr-FR" b="1" kern="0" dirty="0">
                <a:solidFill>
                  <a:srgbClr val="DCDCDC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);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278796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46914E-6 L -1.94444E-6 0.62438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/>
      <p:bldP spid="9" grpId="0"/>
      <p:bldP spid="9" grpId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/>
              <a:t>Les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chemeClr val="accent5">
                      <a:alpha val="50000"/>
                    </a:schemeClr>
                  </a:outerShdw>
                </a:effectLst>
              </a:rPr>
              <a:t>opérateurs</a:t>
            </a:r>
            <a:r>
              <a:rPr lang="fr-FR" dirty="0"/>
              <a:t> en C++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fr-FR" sz="1800" dirty="0"/>
              <a:t>Pour chaque nouveau type de données, on peut redéfinir tous les opérateurs du C++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fr-FR" sz="1600" dirty="0"/>
          </a:p>
          <a:p>
            <a:pPr eaLnBrk="1" hangingPunct="1">
              <a:lnSpc>
                <a:spcPct val="90000"/>
              </a:lnSpc>
              <a:defRPr/>
            </a:pPr>
            <a:r>
              <a:rPr lang="fr-FR" sz="1800" dirty="0"/>
              <a:t>Les opérateurs ne sont qu’une « douceur syntaxique »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fr-FR" sz="1600" dirty="0"/>
              <a:t>Ils sont exactement identiques à des fonctions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fr-FR" sz="1600" dirty="0"/>
              <a:t>Le « nom » de la fonction est </a:t>
            </a:r>
            <a:r>
              <a:rPr lang="fr-FR" sz="1600" dirty="0" err="1">
                <a:solidFill>
                  <a:schemeClr val="accent5"/>
                </a:solidFill>
                <a:effectLst>
                  <a:outerShdw blurRad="38100" dist="38100" dir="2700000" algn="tl">
                    <a:schemeClr val="accent5">
                      <a:alpha val="5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fr-FR" sz="1600" dirty="0">
                <a:solidFill>
                  <a:schemeClr val="accent5"/>
                </a:solidFill>
                <a:effectLst>
                  <a:outerShdw blurRad="38100" dist="38100" dir="2700000" algn="tl">
                    <a:schemeClr val="accent5">
                      <a:alpha val="5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fr-FR" sz="1400" dirty="0"/>
              <a:t>Où 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</a:rPr>
              <a:t>@</a:t>
            </a:r>
            <a:r>
              <a:rPr lang="fr-FR" sz="1400" dirty="0"/>
              <a:t> est l’opérateur en question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fr-FR" sz="1600" dirty="0"/>
              <a:t>Ils </a:t>
            </a:r>
            <a:r>
              <a:rPr lang="fr-FR" sz="1600" i="1" dirty="0"/>
              <a:t>peuvent</a:t>
            </a:r>
            <a:r>
              <a:rPr lang="fr-FR" sz="1600" dirty="0"/>
              <a:t> être membres d’une classe (ce n’est pas obligatoire)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fr-FR" sz="1600" dirty="0"/>
          </a:p>
          <a:p>
            <a:pPr>
              <a:lnSpc>
                <a:spcPct val="90000"/>
              </a:lnSpc>
              <a:defRPr/>
            </a:pPr>
            <a:r>
              <a:rPr lang="fr-FR" sz="1800" dirty="0"/>
              <a:t>Dans le cas de la classe </a:t>
            </a:r>
            <a:r>
              <a:rPr lang="fr-FR" sz="18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</a:t>
            </a:r>
            <a:r>
              <a:rPr lang="fr-FR" sz="18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 </a:t>
            </a:r>
            <a:endParaRPr lang="fr-FR" sz="1800" b="1" dirty="0"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fr-FR" sz="1600" dirty="0"/>
              <a:t>la fonction membre </a:t>
            </a:r>
          </a:p>
          <a:p>
            <a:pPr lvl="1" algn="ctr">
              <a:lnSpc>
                <a:spcPct val="90000"/>
              </a:lnSpc>
              <a:buNone/>
              <a:defRPr/>
            </a:pP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 Ajouter(</a:t>
            </a:r>
            <a:r>
              <a:rPr lang="fr-F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 CVecteur2D&amp; v) </a:t>
            </a:r>
            <a:r>
              <a:rPr lang="fr-F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  <a:r>
              <a:rPr lang="fr-FR" sz="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fr-FR" sz="1600" dirty="0"/>
              <a:t>	pourrait être renommée en </a:t>
            </a:r>
          </a:p>
          <a:p>
            <a:pPr lvl="1" algn="ctr">
              <a:lnSpc>
                <a:spcPct val="90000"/>
              </a:lnSpc>
              <a:buNone/>
              <a:defRPr/>
            </a:pP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 </a:t>
            </a:r>
            <a:r>
              <a:rPr lang="fr-F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operator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+(</a:t>
            </a:r>
            <a:r>
              <a:rPr lang="fr-F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 CVecteur2D&amp; v) </a:t>
            </a:r>
            <a:r>
              <a:rPr lang="fr-F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90000"/>
              </a:lnSpc>
              <a:buNone/>
              <a:defRPr/>
            </a:pPr>
            <a:r>
              <a:rPr lang="fr-FR" sz="1600" dirty="0">
                <a:solidFill>
                  <a:srgbClr val="000000"/>
                </a:solidFill>
              </a:rPr>
              <a:t>	</a:t>
            </a:r>
            <a:r>
              <a:rPr lang="fr-FR" sz="1600" dirty="0"/>
              <a:t>ainsi, si </a:t>
            </a:r>
            <a:r>
              <a:rPr lang="fr-FR" sz="16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/>
              <a:t> et </a:t>
            </a:r>
            <a:r>
              <a:rPr lang="fr-FR" sz="16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/>
              <a:t> sont deux 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CVecteur2D</a:t>
            </a:r>
            <a:r>
              <a:rPr lang="fr-FR" sz="1600" dirty="0"/>
              <a:t>, alors :</a:t>
            </a:r>
          </a:p>
          <a:p>
            <a:pPr lvl="1" algn="ctr">
              <a:lnSpc>
                <a:spcPct val="90000"/>
              </a:lnSpc>
              <a:buNone/>
              <a:defRPr/>
            </a:pPr>
            <a:r>
              <a:rPr lang="fr-FR" sz="16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a.Ajouter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(b)</a:t>
            </a:r>
            <a:r>
              <a:rPr lang="fr-F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 </a:t>
            </a:r>
            <a:r>
              <a:rPr lang="fr-FR" sz="16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a.</a:t>
            </a:r>
            <a:r>
              <a:rPr lang="fr-FR" sz="16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operator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+(b)</a:t>
            </a:r>
            <a:r>
              <a:rPr lang="fr-FR" sz="16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</a:t>
            </a:r>
            <a:r>
              <a:rPr lang="fr-F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a+b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8</a:t>
            </a:fld>
            <a:endParaRPr lang="fr-FR" dirty="0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Définition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Opérateurs unaires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Opérateurs binaires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Opérateurs spéciaux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12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19544" y="1352550"/>
            <a:ext cx="1172055" cy="133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2168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2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0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0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01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01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01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01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9011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Les opérateurs en C++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sz="2400" dirty="0"/>
              <a:t>Trois types d’opérateurs</a:t>
            </a:r>
          </a:p>
          <a:p>
            <a:pPr lvl="1" eaLnBrk="1" hangingPunct="1"/>
            <a:r>
              <a:rPr lang="fr-FR" sz="2000" dirty="0"/>
              <a:t>Opérateurs unaires </a:t>
            </a:r>
          </a:p>
          <a:p>
            <a:pPr lvl="2" eaLnBrk="1" hangingPunct="1"/>
            <a:r>
              <a:rPr lang="fr-FR" sz="1800" dirty="0"/>
              <a:t>Une seule opérande placée à droite</a:t>
            </a:r>
          </a:p>
          <a:p>
            <a:pPr lvl="1" eaLnBrk="1" hangingPunct="1"/>
            <a:endParaRPr lang="fr-FR" sz="2000" dirty="0"/>
          </a:p>
          <a:p>
            <a:pPr lvl="1" eaLnBrk="1" hangingPunct="1"/>
            <a:r>
              <a:rPr lang="fr-FR" sz="2000" dirty="0"/>
              <a:t>Opérateurs binaires</a:t>
            </a:r>
          </a:p>
          <a:p>
            <a:pPr lvl="2" eaLnBrk="1" hangingPunct="1"/>
            <a:r>
              <a:rPr lang="fr-FR" sz="1800" dirty="0"/>
              <a:t>Deux opérandes placées de part et d’autre</a:t>
            </a:r>
          </a:p>
          <a:p>
            <a:pPr lvl="1" eaLnBrk="1" hangingPunct="1"/>
            <a:endParaRPr lang="fr-FR" sz="2000" dirty="0"/>
          </a:p>
          <a:p>
            <a:pPr lvl="1" eaLnBrk="1" hangingPunct="1"/>
            <a:r>
              <a:rPr lang="fr-FR" sz="2000" dirty="0"/>
              <a:t>Opérateurs spéciaux </a:t>
            </a:r>
          </a:p>
          <a:p>
            <a:pPr lvl="1" eaLnBrk="1" hangingPunct="1"/>
            <a:endParaRPr lang="fr-FR" sz="20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1DCBAB5-3472-4D0D-B319-6792A5D99B23}" type="slidenum">
              <a:rPr lang="fr-FR" smtClean="0"/>
              <a:pPr algn="ctr"/>
              <a:t>9</a:t>
            </a:fld>
            <a:endParaRPr lang="fr-FR" dirty="0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Opérateurs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50000"/>
                    </a:srgbClr>
                  </a:outerShdw>
                </a:effectLst>
              </a:rPr>
              <a:t>Définition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Opérateurs unaires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Opérateurs binaires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Opérateurs spéciaux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  <a:endParaRPr lang="fr-FR" dirty="0">
              <a:solidFill>
                <a:srgbClr val="79D2FF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808" y="3380761"/>
            <a:ext cx="1509124" cy="15304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26"/>
          <a:stretch/>
        </p:blipFill>
        <p:spPr>
          <a:xfrm>
            <a:off x="7483299" y="2561658"/>
            <a:ext cx="611554" cy="97394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2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5158" y="1406663"/>
            <a:ext cx="1146997" cy="914399"/>
          </a:xfrm>
          <a:prstGeom prst="rect">
            <a:avLst/>
          </a:prstGeom>
        </p:spPr>
      </p:pic>
      <p:sp>
        <p:nvSpPr>
          <p:cNvPr id="3" name="Moins 2"/>
          <p:cNvSpPr/>
          <p:nvPr/>
        </p:nvSpPr>
        <p:spPr>
          <a:xfrm>
            <a:off x="7049936" y="1501911"/>
            <a:ext cx="1012418" cy="762000"/>
          </a:xfrm>
          <a:prstGeom prst="mathMinus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74"/>
          <a:stretch/>
        </p:blipFill>
        <p:spPr>
          <a:xfrm>
            <a:off x="8436815" y="2561658"/>
            <a:ext cx="707185" cy="973943"/>
          </a:xfrm>
          <a:prstGeom prst="rect">
            <a:avLst/>
          </a:prstGeom>
        </p:spPr>
      </p:pic>
      <p:sp>
        <p:nvSpPr>
          <p:cNvPr id="15" name="Plus 14"/>
          <p:cNvSpPr/>
          <p:nvPr/>
        </p:nvSpPr>
        <p:spPr>
          <a:xfrm>
            <a:off x="7936683" y="2737123"/>
            <a:ext cx="658303" cy="653590"/>
          </a:xfrm>
          <a:prstGeom prst="mathPlus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14886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7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7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4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7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</p:bldLst>
  </p:timing>
</p:sld>
</file>

<file path=ppt/theme/theme1.xml><?xml version="1.0" encoding="utf-8"?>
<a:theme xmlns:a="http://schemas.openxmlformats.org/drawingml/2006/main" name="ThèmeCours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chemeClr val="accent2"/>
        </a:solidFill>
        <a:ln>
          <a:solidFill>
            <a:schemeClr val="tx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defRPr sz="2000" kern="1200" dirty="0" smtClean="0">
            <a:solidFill>
              <a:schemeClr val="bg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Cours" id="{3B3559D6-2344-478B-B5F2-B04BF4EC8356}" vid="{C8B8989B-C3B0-4E32-B700-3C3CD3EA6968}"/>
    </a:ext>
  </a:extLst>
</a:theme>
</file>

<file path=ppt/theme/theme2.xml><?xml version="1.0" encoding="utf-8"?>
<a:theme xmlns:a="http://schemas.openxmlformats.org/drawingml/2006/main" name="ThèmeCours - Sondag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Cours - Vid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chemeClr val="accent2"/>
        </a:solidFill>
        <a:ln>
          <a:solidFill>
            <a:schemeClr val="tx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defRPr sz="2000" kern="1200" dirty="0" smtClean="0">
            <a:solidFill>
              <a:schemeClr val="bg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Cours" id="{146400EA-824B-4498-9D0D-4361E32C868C}" vid="{64738C07-2E63-4F7F-A690-E566BAAAD5C7}"/>
    </a:ext>
  </a:extLst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Université d'Auvergne</Template>
  <TotalTime>5681</TotalTime>
  <Words>3989</Words>
  <Application>Microsoft Office PowerPoint</Application>
  <PresentationFormat>Affichage à l'écran (16:9)</PresentationFormat>
  <Paragraphs>779</Paragraphs>
  <Slides>37</Slides>
  <Notes>2</Notes>
  <HiddenSlides>0</HiddenSlides>
  <MMClips>16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consolas</vt:lpstr>
      <vt:lpstr>consolas</vt:lpstr>
      <vt:lpstr>Courier New</vt:lpstr>
      <vt:lpstr>Segoe UI</vt:lpstr>
      <vt:lpstr>Segoe UI Symbol</vt:lpstr>
      <vt:lpstr>ThèmeCours</vt:lpstr>
      <vt:lpstr>ThèmeCours - Sondage</vt:lpstr>
      <vt:lpstr>ThèmeCours - Vide</vt:lpstr>
      <vt:lpstr>Présentation PowerPoint</vt:lpstr>
      <vt:lpstr>Classes et Objets</vt:lpstr>
      <vt:lpstr>Classes et Objets</vt:lpstr>
      <vt:lpstr>Présentation PowerPoint</vt:lpstr>
      <vt:lpstr>Retour sur la classe CVecteur2D</vt:lpstr>
      <vt:lpstr>Retour sur la classe CVecteur2D</vt:lpstr>
      <vt:lpstr>Retour sur la classe CVecteur2D</vt:lpstr>
      <vt:lpstr>Les opérateurs en C++</vt:lpstr>
      <vt:lpstr>Les opérateurs en C++</vt:lpstr>
      <vt:lpstr>Opérateurs unaires</vt:lpstr>
      <vt:lpstr>Exemple</vt:lpstr>
      <vt:lpstr>Exemple</vt:lpstr>
      <vt:lpstr>Opérateurs binaires</vt:lpstr>
      <vt:lpstr>Exemple 1 : opérateurs == et !=</vt:lpstr>
      <vt:lpstr>Exemple 1 : opérateurs == et !=</vt:lpstr>
      <vt:lpstr>Exemple 1 : opérateurs == et !=</vt:lpstr>
      <vt:lpstr>Exemple 2 : opérateur + et +=</vt:lpstr>
      <vt:lpstr>Exemple 2 : opérateur + et +=</vt:lpstr>
      <vt:lpstr>Exemple 3 : opérateur &lt;&lt;</vt:lpstr>
      <vt:lpstr>Cas particulier, l’opérateur d’affectation « = » </vt:lpstr>
      <vt:lpstr>Cas particulier, l’opérateur d’affectation « = » </vt:lpstr>
      <vt:lpstr>Exemple de code d’utilisation</vt:lpstr>
      <vt:lpstr>Sondage 1/3</vt:lpstr>
      <vt:lpstr>Sondage 2/3</vt:lpstr>
      <vt:lpstr>Sondage 3/3</vt:lpstr>
      <vt:lpstr>Opérateurs « spéciaux »</vt:lpstr>
      <vt:lpstr>Opérateur d’indice de tableau []</vt:lpstr>
      <vt:lpstr>Opérateur d’appel de fonction ()</vt:lpstr>
      <vt:lpstr>Opérateur de conversion (type)</vt:lpstr>
      <vt:lpstr>Opérateurs d’incrémentation et décrémentation postfixés</vt:lpstr>
      <vt:lpstr>Bilan sur les opérateurs</vt:lpstr>
      <vt:lpstr>Let the magic happen!</vt:lpstr>
      <vt:lpstr>Sondage 1/2</vt:lpstr>
      <vt:lpstr>Sondage 2/2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Woazim</dc:creator>
  <cp:lastModifiedBy>Benjamin ALBOUY-KISSI</cp:lastModifiedBy>
  <cp:revision>148</cp:revision>
  <cp:lastPrinted>1601-01-01T00:00:00Z</cp:lastPrinted>
  <dcterms:created xsi:type="dcterms:W3CDTF">2009-07-19T18:33:20Z</dcterms:created>
  <dcterms:modified xsi:type="dcterms:W3CDTF">2023-01-30T09:25:39Z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